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75" r:id="rId3"/>
    <p:sldId id="298" r:id="rId4"/>
    <p:sldId id="299" r:id="rId5"/>
    <p:sldId id="257" r:id="rId6"/>
    <p:sldId id="300" r:id="rId7"/>
    <p:sldId id="283" r:id="rId8"/>
    <p:sldId id="301" r:id="rId9"/>
    <p:sldId id="313" r:id="rId10"/>
    <p:sldId id="288" r:id="rId11"/>
    <p:sldId id="303" r:id="rId12"/>
    <p:sldId id="305" r:id="rId13"/>
    <p:sldId id="304" r:id="rId14"/>
    <p:sldId id="306" r:id="rId15"/>
    <p:sldId id="307" r:id="rId16"/>
    <p:sldId id="308" r:id="rId17"/>
    <p:sldId id="310" r:id="rId18"/>
    <p:sldId id="311" r:id="rId19"/>
    <p:sldId id="312" r:id="rId20"/>
    <p:sldId id="309" r:id="rId21"/>
    <p:sldId id="314" r:id="rId22"/>
    <p:sldId id="27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32" autoAdjust="0"/>
  </p:normalViewPr>
  <p:slideViewPr>
    <p:cSldViewPr showGuides="1">
      <p:cViewPr varScale="1">
        <p:scale>
          <a:sx n="88" d="100"/>
          <a:sy n="88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B2B88-F8AF-488C-8EED-C66C77B5614A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B2C4-3C7F-441B-8DD6-133EFA0F3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9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B2C4-3C7F-441B-8DD6-133EFA0F39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B2C4-3C7F-441B-8DD6-133EFA0F39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25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2204864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21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9512" y="2384884"/>
            <a:ext cx="5256584" cy="208823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876256" y="6453336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fld id="{49780DE6-12FB-439B-A107-97B671B42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0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404663"/>
            <a:ext cx="6984776" cy="432049"/>
          </a:xfrm>
        </p:spPr>
        <p:txBody>
          <a:bodyPr>
            <a:noAutofit/>
          </a:bodyPr>
          <a:lstStyle>
            <a:lvl1pPr algn="ctr">
              <a:defRPr sz="2800" b="1" cap="none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040560"/>
          </a:xfrm>
        </p:spPr>
        <p:txBody>
          <a:bodyPr/>
          <a:lstStyle>
            <a:lvl1pPr>
              <a:defRPr sz="2800" b="1" u="none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9780DE6-12FB-439B-A107-97B671B42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2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80DE6-12FB-439B-A107-97B671B42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6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80DE6-12FB-439B-A107-97B671B4230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fr-FR" sz="4000" dirty="0" smtClean="0"/>
              <a:t>Rôle de l’infirmier comme appui et soutien opérationnel d’une unité au quotidien</a:t>
            </a:r>
            <a:endParaRPr lang="fr-FR" sz="40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31640" y="4725144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chemeClr val="bg1"/>
                </a:solidFill>
              </a:rPr>
              <a:t>CCD Laurent PONDAVEN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BMPM le 14 décembre 2017</a:t>
            </a:r>
          </a:p>
          <a:p>
            <a:endParaRPr lang="fr-FR" sz="2800" dirty="0" smtClean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des IDE sur SSO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1196075"/>
            <a:ext cx="8784976" cy="5524723"/>
          </a:xfrm>
        </p:spPr>
        <p:txBody>
          <a:bodyPr/>
          <a:lstStyle/>
          <a:p>
            <a:r>
              <a:rPr lang="fr-FR" dirty="0" smtClean="0"/>
              <a:t>Prévention primaire:</a:t>
            </a:r>
          </a:p>
          <a:p>
            <a:pPr lvl="1"/>
            <a:r>
              <a:rPr lang="fr-FR" dirty="0" smtClean="0"/>
              <a:t>Evaluation des risques professionnels</a:t>
            </a:r>
          </a:p>
          <a:p>
            <a:pPr lvl="1"/>
            <a:r>
              <a:rPr lang="fr-FR" dirty="0" smtClean="0"/>
              <a:t>Métrologie d’ambiance</a:t>
            </a:r>
          </a:p>
          <a:p>
            <a:pPr lvl="1"/>
            <a:r>
              <a:rPr lang="fr-FR" dirty="0" smtClean="0"/>
              <a:t>Conseils auprès du commandement sur les aspects sanitaires (hydratation, alimentation, rotation du personnel,…)</a:t>
            </a:r>
          </a:p>
          <a:p>
            <a:r>
              <a:rPr lang="fr-FR" dirty="0" smtClean="0"/>
              <a:t>Prévention secondaire:</a:t>
            </a:r>
          </a:p>
          <a:p>
            <a:pPr lvl="1"/>
            <a:r>
              <a:rPr lang="fr-FR" dirty="0" smtClean="0"/>
              <a:t>Organisation d’un secteur SSO</a:t>
            </a:r>
          </a:p>
          <a:p>
            <a:pPr lvl="1"/>
            <a:r>
              <a:rPr lang="fr-FR" dirty="0" smtClean="0"/>
              <a:t>Réalisation de dépistages (CO, T°, paramètres vitaux,…)</a:t>
            </a:r>
          </a:p>
          <a:p>
            <a:pPr lvl="1"/>
            <a:r>
              <a:rPr lang="fr-FR" dirty="0" smtClean="0"/>
              <a:t>Soins curatifs, soins d’urgences (PISU)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9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des IDE sur SSO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Prévention tertiaire:</a:t>
            </a:r>
          </a:p>
          <a:p>
            <a:pPr lvl="1"/>
            <a:r>
              <a:rPr lang="fr-FR" dirty="0" smtClean="0"/>
              <a:t>Compte rendu d’intervention</a:t>
            </a:r>
          </a:p>
          <a:p>
            <a:pPr lvl="1"/>
            <a:r>
              <a:rPr lang="fr-FR" dirty="0" smtClean="0"/>
              <a:t>Suivi « post-exposition »</a:t>
            </a:r>
          </a:p>
          <a:p>
            <a:pPr lvl="1"/>
            <a:r>
              <a:rPr lang="fr-FR" dirty="0" smtClean="0"/>
              <a:t>RETEX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34587"/>
            <a:ext cx="2502392" cy="15627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942" y="1277131"/>
            <a:ext cx="2036812" cy="30552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975" y="2861751"/>
            <a:ext cx="2597688" cy="19482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21" y="5102665"/>
            <a:ext cx="2428215" cy="16188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093" y="4929055"/>
            <a:ext cx="2782855" cy="18552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679" y="4512369"/>
            <a:ext cx="2299924" cy="17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SOUSAN/VEILLE SANITAIRE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31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Soutien sanitaire par les 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661248"/>
          </a:xfrm>
        </p:spPr>
        <p:txBody>
          <a:bodyPr/>
          <a:lstStyle/>
          <a:p>
            <a:r>
              <a:rPr lang="fr-FR" dirty="0" smtClean="0"/>
              <a:t>Soutien lors d’exercices:</a:t>
            </a:r>
          </a:p>
          <a:p>
            <a:pPr lvl="1"/>
            <a:r>
              <a:rPr lang="fr-FR" dirty="0" smtClean="0"/>
              <a:t>Equipes spécialisées</a:t>
            </a:r>
          </a:p>
          <a:p>
            <a:pPr lvl="1"/>
            <a:r>
              <a:rPr lang="fr-FR" dirty="0" smtClean="0"/>
              <a:t>Exercices dimensionnant</a:t>
            </a:r>
          </a:p>
          <a:p>
            <a:pPr lvl="1"/>
            <a:r>
              <a:rPr lang="fr-FR" dirty="0" smtClean="0"/>
              <a:t>Exercices feux réels</a:t>
            </a:r>
          </a:p>
          <a:p>
            <a:r>
              <a:rPr lang="fr-FR" dirty="0" smtClean="0"/>
              <a:t>Soutien lors de manifestations sportives:</a:t>
            </a:r>
          </a:p>
          <a:p>
            <a:pPr lvl="1"/>
            <a:r>
              <a:rPr lang="fr-FR" dirty="0" smtClean="0"/>
              <a:t>Epreuves recrutement</a:t>
            </a:r>
          </a:p>
          <a:p>
            <a:pPr lvl="1"/>
            <a:r>
              <a:rPr lang="fr-FR" dirty="0" smtClean="0"/>
              <a:t>Compétitions</a:t>
            </a:r>
          </a:p>
          <a:p>
            <a:r>
              <a:rPr lang="fr-FR" dirty="0" smtClean="0"/>
              <a:t>Soutien psychologique de SP:</a:t>
            </a:r>
          </a:p>
          <a:p>
            <a:pPr lvl="1"/>
            <a:r>
              <a:rPr lang="fr-FR" dirty="0" smtClean="0"/>
              <a:t>Retour d’interventions difficiles</a:t>
            </a:r>
          </a:p>
          <a:p>
            <a:pPr lvl="1"/>
            <a:r>
              <a:rPr lang="fr-FR" dirty="0" smtClean="0"/>
              <a:t>Evènements violents (agressions, mort,…)</a:t>
            </a:r>
          </a:p>
          <a:p>
            <a:pPr marL="57150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8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Soutien sanitaire par les 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1196751"/>
            <a:ext cx="8784976" cy="5524723"/>
          </a:xfrm>
        </p:spPr>
        <p:txBody>
          <a:bodyPr/>
          <a:lstStyle/>
          <a:p>
            <a:r>
              <a:rPr lang="fr-FR" dirty="0" smtClean="0"/>
              <a:t>Veille sanitaire:</a:t>
            </a:r>
          </a:p>
          <a:p>
            <a:pPr lvl="1"/>
            <a:r>
              <a:rPr lang="fr-FR" dirty="0" smtClean="0"/>
              <a:t>Conseils post prises en charge de malades potentiellement contagieux (gale, méningite,…)</a:t>
            </a:r>
          </a:p>
          <a:p>
            <a:pPr lvl="1"/>
            <a:r>
              <a:rPr lang="fr-FR" dirty="0" smtClean="0"/>
              <a:t>Conseils/accompagnement lors d’accident en service (écoute, relations avec les établissements de soins</a:t>
            </a:r>
          </a:p>
          <a:p>
            <a:pPr lvl="1"/>
            <a:r>
              <a:rPr lang="fr-FR" dirty="0" smtClean="0"/>
              <a:t>Préparation des groupes avant projection (carnets de vaccination, vérification des aptitudes médicales, conseils sanitaires…)</a:t>
            </a:r>
          </a:p>
          <a:p>
            <a:pPr lvl="1"/>
            <a:r>
              <a:rPr lang="fr-FR" dirty="0" smtClean="0"/>
              <a:t>Passe par l’officier santé CODIS ou astreinte départementale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05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08920"/>
            <a:ext cx="5832648" cy="2088232"/>
          </a:xfrm>
        </p:spPr>
        <p:txBody>
          <a:bodyPr/>
          <a:lstStyle/>
          <a:p>
            <a:r>
              <a:rPr lang="fr-FR" dirty="0" smtClean="0"/>
              <a:t>Soutien technique/logistique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0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5624" y="1124744"/>
            <a:ext cx="8784976" cy="5040560"/>
          </a:xfrm>
        </p:spPr>
        <p:txBody>
          <a:bodyPr/>
          <a:lstStyle/>
          <a:p>
            <a:r>
              <a:rPr lang="fr-FR" dirty="0" smtClean="0"/>
              <a:t>Matériels médico-secouriste:</a:t>
            </a:r>
          </a:p>
          <a:p>
            <a:pPr lvl="1"/>
            <a:r>
              <a:rPr lang="fr-FR" dirty="0" smtClean="0"/>
              <a:t>Interface avec la PUI</a:t>
            </a:r>
          </a:p>
          <a:p>
            <a:pPr lvl="1"/>
            <a:r>
              <a:rPr lang="fr-FR" dirty="0" smtClean="0"/>
              <a:t>Remplacement du matériel défectueux</a:t>
            </a:r>
          </a:p>
          <a:p>
            <a:r>
              <a:rPr lang="fr-FR" dirty="0" smtClean="0"/>
              <a:t>Véhicules et matériels SSSM:</a:t>
            </a:r>
          </a:p>
          <a:p>
            <a:pPr lvl="1"/>
            <a:r>
              <a:rPr lang="fr-FR" dirty="0" smtClean="0"/>
              <a:t>Interface avec la PUI</a:t>
            </a:r>
          </a:p>
          <a:p>
            <a:pPr lvl="1"/>
            <a:r>
              <a:rPr lang="fr-FR" dirty="0" smtClean="0"/>
              <a:t>Gestion parc roulant</a:t>
            </a:r>
          </a:p>
          <a:p>
            <a:r>
              <a:rPr lang="fr-FR" dirty="0" smtClean="0"/>
              <a:t>Gestion des données DSA:</a:t>
            </a:r>
          </a:p>
          <a:p>
            <a:pPr lvl="1"/>
            <a:r>
              <a:rPr lang="fr-FR" dirty="0" smtClean="0"/>
              <a:t>Récupération des données</a:t>
            </a:r>
          </a:p>
          <a:p>
            <a:pPr lvl="1"/>
            <a:r>
              <a:rPr lang="fr-FR" dirty="0" smtClean="0"/>
              <a:t>Envoi aux services receveurs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Officier santé ou astreinte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87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Compétences et formation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8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Compétences des 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1196751"/>
            <a:ext cx="8784976" cy="5524723"/>
          </a:xfrm>
        </p:spPr>
        <p:txBody>
          <a:bodyPr/>
          <a:lstStyle/>
          <a:p>
            <a:r>
              <a:rPr lang="fr-FR" dirty="0" smtClean="0"/>
              <a:t>Les IDE sont réputés compétents pour mener des interventions préventives et curatives</a:t>
            </a:r>
          </a:p>
          <a:p>
            <a:r>
              <a:rPr lang="fr-FR" dirty="0" smtClean="0"/>
              <a:t>Il s’agit pour l’encadrement de favoriser la transférabilité de ces compétences dans un domaine différents de l’activité hospitalière.</a:t>
            </a:r>
          </a:p>
          <a:p>
            <a:r>
              <a:rPr lang="fr-FR" dirty="0" smtClean="0"/>
              <a:t>Cela passe par de la formation et des exercices</a:t>
            </a:r>
          </a:p>
          <a:p>
            <a:r>
              <a:rPr lang="fr-FR" dirty="0" smtClean="0"/>
              <a:t>Les SIS et l’ENSOSP proposent des formations dans le domaine du SSO permettant de contextualiser les compétences initialement acquises et d’en développer de nouvelles sur la partie MRT et GOC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50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7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384884"/>
            <a:ext cx="5256584" cy="2088232"/>
          </a:xfrm>
        </p:spPr>
        <p:txBody>
          <a:bodyPr/>
          <a:lstStyle/>
          <a:p>
            <a:r>
              <a:rPr lang="fr-FR" dirty="0" err="1" smtClean="0"/>
              <a:t>Quesako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8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demain?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Généralisation du SSO dans les SIS (mission permanente et non saisonnière)</a:t>
            </a:r>
          </a:p>
          <a:p>
            <a:r>
              <a:rPr lang="fr-FR" dirty="0" smtClean="0"/>
              <a:t>Formalisation de l’activité (critères d’engagements, moyens dédiés)</a:t>
            </a:r>
          </a:p>
          <a:p>
            <a:r>
              <a:rPr lang="fr-FR" dirty="0" smtClean="0"/>
              <a:t>Conception d’une note de doctrine par la DGSCGC</a:t>
            </a:r>
          </a:p>
          <a:p>
            <a:r>
              <a:rPr lang="fr-FR" dirty="0" smtClean="0"/>
              <a:t>Soutien opérationnel de l’ensemble des opérateurs du MI (Police, gendarmerie, déminage)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098" y="836712"/>
            <a:ext cx="4684391" cy="396044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2409470"/>
            <a:ext cx="52387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6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Soutien(s) au quotidien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Def</a:t>
            </a:r>
            <a:r>
              <a:rPr lang="fr-FR" dirty="0" smtClean="0"/>
              <a:t>: Personne/groupe/unité en mesure d’intervenir au profit d’un autre par la fourniture de moyens et/ou de services.</a:t>
            </a:r>
          </a:p>
          <a:p>
            <a:endParaRPr lang="fr-FR" dirty="0"/>
          </a:p>
          <a:p>
            <a:r>
              <a:rPr lang="fr-FR" dirty="0" smtClean="0"/>
              <a:t>Soutien sanitaire opérationnel (in situ)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Soutien sanitaire/veille santé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Soutien </a:t>
            </a:r>
            <a:r>
              <a:rPr lang="fr-FR" dirty="0"/>
              <a:t>technique/logistique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0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46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sapeurs-pompiers en France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3974326" y="1037615"/>
            <a:ext cx="4807741" cy="2046466"/>
          </a:xfrm>
        </p:spPr>
        <p:txBody>
          <a:bodyPr/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247 000 SP en France</a:t>
            </a:r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78% de SPV</a:t>
            </a:r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7000 centres de secours</a:t>
            </a: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4,3 millions interventions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5</a:t>
            </a:fld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20380" y="1052736"/>
            <a:ext cx="3029845" cy="20162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06" y="3232288"/>
            <a:ext cx="2523428" cy="18492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210" y="5244846"/>
            <a:ext cx="3028950" cy="15144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464" y="3068960"/>
            <a:ext cx="3024336" cy="20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47328" y="1108706"/>
            <a:ext cx="8784976" cy="5247644"/>
          </a:xfrm>
        </p:spPr>
        <p:txBody>
          <a:bodyPr/>
          <a:lstStyle/>
          <a:p>
            <a:r>
              <a:rPr lang="fr-FR" dirty="0" smtClean="0"/>
              <a:t>Accidents en service: 6770 accidents en 2014</a:t>
            </a:r>
          </a:p>
          <a:p>
            <a:pPr lvl="1"/>
            <a:r>
              <a:rPr lang="fr-FR" dirty="0" smtClean="0"/>
              <a:t>Indice de fréquence pour SPP: 103,7/1000 (45% séances de sport, 24%sur intervention et 10% en formation)</a:t>
            </a:r>
          </a:p>
          <a:p>
            <a:pPr lvl="1"/>
            <a:r>
              <a:rPr lang="fr-FR" dirty="0" smtClean="0"/>
              <a:t>Indice de fréquence pour SPV: 13,1/1000 (27% sport, 38% intervention, 16% formation)</a:t>
            </a:r>
          </a:p>
          <a:p>
            <a:r>
              <a:rPr lang="fr-FR" dirty="0" smtClean="0"/>
              <a:t>Décès en service (2005-2014): 110 dont 34 sur site d’intervention.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7500 interventions SSSM au profit des SP dont 70% réalisées par les IDE.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41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SSO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94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Essai de 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600" dirty="0"/>
              <a:t>Le soutien sanitaire opérationnel (SSO) a pour </a:t>
            </a:r>
            <a:r>
              <a:rPr lang="fr-FR" sz="3600" dirty="0" smtClean="0"/>
              <a:t>finalité de maintenir les sapeurs-pompiers sur opération dans </a:t>
            </a:r>
            <a:r>
              <a:rPr lang="fr-FR" sz="3600" dirty="0"/>
              <a:t>les meilleures conditions de </a:t>
            </a:r>
            <a:r>
              <a:rPr lang="fr-FR" sz="3600" dirty="0" smtClean="0"/>
              <a:t>santé et de sécurité, et de permettre ainsi l’accomplissement de la mission.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97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SSO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00600"/>
          </a:xfrm>
        </p:spPr>
        <p:txBody>
          <a:bodyPr/>
          <a:lstStyle/>
          <a:p>
            <a:r>
              <a:rPr lang="fr-FR" dirty="0" smtClean="0"/>
              <a:t>pas une « discipline médicale »</a:t>
            </a:r>
          </a:p>
          <a:p>
            <a:r>
              <a:rPr lang="fr-FR" dirty="0" smtClean="0"/>
              <a:t>processus regroupant à la fois la prévention, la médecine professionnelle, la diététique, la gestion opérationnelle, les soins infirmiers…</a:t>
            </a:r>
          </a:p>
          <a:p>
            <a:r>
              <a:rPr lang="fr-FR" dirty="0" smtClean="0"/>
              <a:t>le prolongement logique de la médecine préventive et professionnelle exercée au quotidien par les SSSM auprès des sapeurs-pompiers.</a:t>
            </a:r>
          </a:p>
          <a:p>
            <a:r>
              <a:rPr lang="fr-FR" dirty="0" smtClean="0"/>
              <a:t>mission régalienne exclusive des SSSM.</a:t>
            </a:r>
          </a:p>
          <a:p>
            <a:r>
              <a:rPr lang="fr-FR" dirty="0" smtClean="0"/>
              <a:t>Concerne l’ensemble des acteurs</a:t>
            </a:r>
          </a:p>
          <a:p>
            <a:r>
              <a:rPr lang="fr-FR" dirty="0" smtClean="0"/>
              <a:t>Principalement réalisé par les IDE (maillage)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80DE6-12FB-439B-A107-97B671B4230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23074"/>
      </p:ext>
    </p:extLst>
  </p:cSld>
  <p:clrMapOvr>
    <a:masterClrMapping/>
  </p:clrMapOvr>
</p:sld>
</file>

<file path=ppt/theme/theme1.xml><?xml version="1.0" encoding="utf-8"?>
<a:theme xmlns:a="http://schemas.openxmlformats.org/drawingml/2006/main" name="PPT-Forsan v l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ALS CPR v11_2015</Template>
  <TotalTime>3974</TotalTime>
  <Words>567</Words>
  <Application>Microsoft Office PowerPoint</Application>
  <PresentationFormat>Affichage à l'écran (4:3)</PresentationFormat>
  <Paragraphs>113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PPT-Forsan v lp</vt:lpstr>
      <vt:lpstr>Rôle de l’infirmier comme appui et soutien opérationnel d’une unité au quotidien</vt:lpstr>
      <vt:lpstr>Quesako?</vt:lpstr>
      <vt:lpstr>Soutien(s) au quotidien</vt:lpstr>
      <vt:lpstr>Contexte</vt:lpstr>
      <vt:lpstr>Les sapeurs-pompiers en France</vt:lpstr>
      <vt:lpstr>Présentation PowerPoint</vt:lpstr>
      <vt:lpstr>SSO</vt:lpstr>
      <vt:lpstr>Essai de définition</vt:lpstr>
      <vt:lpstr>Le SSO</vt:lpstr>
      <vt:lpstr>Activités des IDE sur SSO</vt:lpstr>
      <vt:lpstr>Activités des IDE sur SSO</vt:lpstr>
      <vt:lpstr>SOUSAN/VEILLE SANITAIRE</vt:lpstr>
      <vt:lpstr>Soutien sanitaire par les IDE</vt:lpstr>
      <vt:lpstr>Soutien sanitaire par les IDE</vt:lpstr>
      <vt:lpstr>Soutien technique/logistique</vt:lpstr>
      <vt:lpstr>Présentation PowerPoint</vt:lpstr>
      <vt:lpstr>Compétences et formation</vt:lpstr>
      <vt:lpstr>Compétences des IDE</vt:lpstr>
      <vt:lpstr>Perspectives</vt:lpstr>
      <vt:lpstr>Et demain?</vt:lpstr>
      <vt:lpstr>Présentation PowerPoint</vt:lpstr>
      <vt:lpstr>Merci de votre attention</vt:lpstr>
    </vt:vector>
  </TitlesOfParts>
  <Company>ENSOSP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simulation en santé chez les sapeurs-pompiers en France</dc:title>
  <dc:creator>Laurent PONDAVEN</dc:creator>
  <cp:lastModifiedBy>PONDAVEN Laurent</cp:lastModifiedBy>
  <cp:revision>74</cp:revision>
  <dcterms:created xsi:type="dcterms:W3CDTF">2015-12-29T15:52:38Z</dcterms:created>
  <dcterms:modified xsi:type="dcterms:W3CDTF">2017-12-13T16:31:38Z</dcterms:modified>
</cp:coreProperties>
</file>