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6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23"/>
  </p:notesMasterIdLst>
  <p:sldIdLst>
    <p:sldId id="256" r:id="rId2"/>
    <p:sldId id="259" r:id="rId3"/>
    <p:sldId id="283" r:id="rId4"/>
    <p:sldId id="284" r:id="rId5"/>
    <p:sldId id="286" r:id="rId6"/>
    <p:sldId id="287" r:id="rId7"/>
    <p:sldId id="288" r:id="rId8"/>
    <p:sldId id="297" r:id="rId9"/>
    <p:sldId id="290" r:id="rId10"/>
    <p:sldId id="291" r:id="rId11"/>
    <p:sldId id="298" r:id="rId12"/>
    <p:sldId id="303" r:id="rId13"/>
    <p:sldId id="302" r:id="rId14"/>
    <p:sldId id="299" r:id="rId15"/>
    <p:sldId id="304" r:id="rId16"/>
    <p:sldId id="300" r:id="rId17"/>
    <p:sldId id="305" r:id="rId18"/>
    <p:sldId id="301" r:id="rId19"/>
    <p:sldId id="306" r:id="rId20"/>
    <p:sldId id="307" r:id="rId21"/>
    <p:sldId id="28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765" autoAdjust="0"/>
    <p:restoredTop sz="94671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1396-15DE-4C6D-B159-794B780168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8392C-EE98-4118-B82B-20D66643C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29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392C-EE98-4118-B82B-20D66643CA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594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392C-EE98-4118-B82B-20D66643CAB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87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392C-EE98-4118-B82B-20D66643CA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71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392C-EE98-4118-B82B-20D66643CA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11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392C-EE98-4118-B82B-20D66643CA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75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392C-EE98-4118-B82B-20D66643CAB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72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392C-EE98-4118-B82B-20D66643CA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61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392C-EE98-4118-B82B-20D66643CAB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08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392C-EE98-4118-B82B-20D66643CA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26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392C-EE98-4118-B82B-20D66643CAB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28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552FE01-8BB6-4F4D-AF83-A85076031812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7285435-7B10-440C-ABEF-EE457FA9BA31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928992" cy="3312368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SUCCESSIVE </a:t>
            </a:r>
            <a:r>
              <a:rPr lang="fr-FR" sz="3300" b="1" dirty="0">
                <a:latin typeface="Arial" panose="020B0604020202020204" pitchFamily="34" charset="0"/>
                <a:cs typeface="Arial" panose="020B0604020202020204" pitchFamily="34" charset="0"/>
              </a:rPr>
              <a:t>DES MESURES </a:t>
            </a:r>
            <a:endParaRPr lang="fr-FR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RELATIVES </a:t>
            </a:r>
            <a:r>
              <a:rPr lang="fr-FR" sz="3300" b="1" dirty="0">
                <a:latin typeface="Arial" panose="020B0604020202020204" pitchFamily="34" charset="0"/>
                <a:cs typeface="Arial" panose="020B0604020202020204" pitchFamily="34" charset="0"/>
              </a:rPr>
              <a:t>AUX </a:t>
            </a:r>
            <a:r>
              <a:rPr lang="fr-FR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HOSPITALISATIONS</a:t>
            </a:r>
          </a:p>
          <a:p>
            <a:r>
              <a:rPr lang="fr-FR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300" b="1" dirty="0">
                <a:latin typeface="Arial" panose="020B0604020202020204" pitchFamily="34" charset="0"/>
                <a:cs typeface="Arial" panose="020B0604020202020204" pitchFamily="34" charset="0"/>
              </a:rPr>
              <a:t>SOUS </a:t>
            </a:r>
            <a:r>
              <a:rPr lang="fr-FR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CONTRAINTE</a:t>
            </a:r>
          </a:p>
          <a:p>
            <a:endParaRPr lang="fr-FR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530120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Riom</a:t>
            </a:r>
          </a:p>
          <a:p>
            <a:r>
              <a:rPr lang="fr-FR" dirty="0" smtClean="0"/>
              <a:t>HIA LAVERAN</a:t>
            </a:r>
          </a:p>
          <a:p>
            <a:r>
              <a:rPr lang="fr-FR" dirty="0" smtClean="0"/>
              <a:t>09/03/2017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1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5544616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Contrôle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systématique par le JLD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Limite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temporelle : </a:t>
            </a:r>
          </a:p>
          <a:p>
            <a:pPr lvl="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Saisine à J15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Saisine à M6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lvl="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lvl="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Principalement au TGI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Le JLD ne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peut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modifier la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prise en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charge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Dispositions particulières en cas de désaccord Psychiatre/Préfet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chemeClr val="tx1"/>
              </a:buClr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6003"/>
              </p:ext>
            </p:extLst>
          </p:nvPr>
        </p:nvGraphicFramePr>
        <p:xfrm>
          <a:off x="1979712" y="78546"/>
          <a:ext cx="5400599" cy="659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Feuille de calcul" r:id="rId3" imgW="6153579" imgH="9239732" progId="Excel.Sheet.12">
                  <p:embed/>
                </p:oleObj>
              </mc:Choice>
              <mc:Fallback>
                <p:oleObj name="Feuille de calcul" r:id="rId3" imgW="6153579" imgH="92397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78546"/>
                        <a:ext cx="5400599" cy="6595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4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084474"/>
              </p:ext>
            </p:extLst>
          </p:nvPr>
        </p:nvGraphicFramePr>
        <p:xfrm>
          <a:off x="2123728" y="-4080"/>
          <a:ext cx="4752528" cy="686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cument" r:id="rId3" imgW="6317685" imgH="9123608" progId="Word.Document.8">
                  <p:embed/>
                </p:oleObj>
              </mc:Choice>
              <mc:Fallback>
                <p:oleObj name="Document" r:id="rId3" imgW="6317685" imgH="912360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-4080"/>
                        <a:ext cx="4752528" cy="686208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2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est tiers?...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772816"/>
            <a:ext cx="7924800" cy="3942184"/>
          </a:xfrm>
        </p:spPr>
        <p:txBody>
          <a:bodyPr/>
          <a:lstStyle/>
          <a:p>
            <a:pPr algn="just"/>
            <a:r>
              <a:rPr lang="fr-FR" dirty="0">
                <a:latin typeface="Open Sans"/>
              </a:rPr>
              <a:t>Un membre de la famille du patient</a:t>
            </a:r>
          </a:p>
          <a:p>
            <a:pPr algn="just"/>
            <a:r>
              <a:rPr lang="fr-FR" dirty="0">
                <a:latin typeface="Open Sans"/>
              </a:rPr>
              <a:t>Une personne justifiant de relations avec le patient antérieures à la demande de soins qui lui donnent qualité pour agir dans l’intérêt de celui-ci</a:t>
            </a:r>
            <a:r>
              <a:rPr lang="fr-FR" dirty="0">
                <a:solidFill>
                  <a:srgbClr val="404040"/>
                </a:solidFill>
                <a:latin typeface="Open Sans"/>
              </a:rPr>
              <a:t>.</a:t>
            </a:r>
          </a:p>
          <a:p>
            <a:pPr algn="just"/>
            <a:r>
              <a:rPr lang="fr-FR" dirty="0" smtClean="0"/>
              <a:t>Un ami, </a:t>
            </a:r>
            <a:r>
              <a:rPr lang="fr-FR" dirty="0">
                <a:latin typeface="Open Sans"/>
              </a:rPr>
              <a:t>s’il atteste de relations avec le patient antérieures à la demande de soins</a:t>
            </a:r>
            <a:r>
              <a:rPr lang="fr-FR" dirty="0" smtClean="0">
                <a:latin typeface="Open Sans"/>
              </a:rPr>
              <a:t>.</a:t>
            </a:r>
          </a:p>
          <a:p>
            <a:pPr algn="just"/>
            <a:r>
              <a:rPr lang="fr-FR" dirty="0" smtClean="0">
                <a:latin typeface="Open Sans"/>
              </a:rPr>
              <a:t>Tuteur ou curateur, </a:t>
            </a:r>
            <a:r>
              <a:rPr lang="fr-FR" dirty="0">
                <a:latin typeface="Open Sans"/>
              </a:rPr>
              <a:t> s’il justifie de relations avec le patient antérieures à la demande de soins. Dans ce cas, il doit fournir un extrait du jugement de mise sous tutelle ou curatelle</a:t>
            </a:r>
            <a:r>
              <a:rPr lang="fr-FR" dirty="0" smtClean="0">
                <a:latin typeface="Open Sans"/>
              </a:rPr>
              <a:t>.</a:t>
            </a:r>
          </a:p>
          <a:p>
            <a:pPr algn="just"/>
            <a:endParaRPr lang="fr-FR" dirty="0">
              <a:latin typeface="Open Sans"/>
            </a:endParaRPr>
          </a:p>
          <a:p>
            <a:pPr algn="just"/>
            <a:r>
              <a:rPr lang="fr-FR" dirty="0" smtClean="0">
                <a:latin typeface="Open Sans"/>
              </a:rPr>
              <a:t>Attention différence entre la personne de confiance qui est choisie par le patient, Le tiers demandeur n’est pas désigné par le patient,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8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360988"/>
              </p:ext>
            </p:extLst>
          </p:nvPr>
        </p:nvGraphicFramePr>
        <p:xfrm>
          <a:off x="1979712" y="35295"/>
          <a:ext cx="5040560" cy="66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Feuille de calcul" r:id="rId3" imgW="6163300" imgH="9230011" progId="Excel.Sheet.12">
                  <p:embed/>
                </p:oleObj>
              </mc:Choice>
              <mc:Fallback>
                <p:oleObj name="Feuille de calcul" r:id="rId3" imgW="6163300" imgH="92300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35295"/>
                        <a:ext cx="5040560" cy="669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07781"/>
              </p:ext>
            </p:extLst>
          </p:nvPr>
        </p:nvGraphicFramePr>
        <p:xfrm>
          <a:off x="2190850" y="0"/>
          <a:ext cx="465861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cument" r:id="rId3" imgW="6317685" imgH="9302092" progId="Word.Document.8">
                  <p:embed/>
                </p:oleObj>
              </mc:Choice>
              <mc:Fallback>
                <p:oleObj name="Document" r:id="rId3" imgW="6317685" imgH="930209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850" y="0"/>
                        <a:ext cx="4658619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2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728795"/>
              </p:ext>
            </p:extLst>
          </p:nvPr>
        </p:nvGraphicFramePr>
        <p:xfrm>
          <a:off x="1979712" y="44624"/>
          <a:ext cx="4968552" cy="66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Feuille de calcul" r:id="rId3" imgW="6163300" imgH="9230011" progId="Excel.Sheet.12">
                  <p:embed/>
                </p:oleObj>
              </mc:Choice>
              <mc:Fallback>
                <p:oleObj name="Feuille de calcul" r:id="rId3" imgW="6163300" imgH="92300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44624"/>
                        <a:ext cx="4968552" cy="669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8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70436"/>
              </p:ext>
            </p:extLst>
          </p:nvPr>
        </p:nvGraphicFramePr>
        <p:xfrm>
          <a:off x="2409603" y="0"/>
          <a:ext cx="465861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3" imgW="6317685" imgH="9302092" progId="Word.Document.8">
                  <p:embed/>
                </p:oleObj>
              </mc:Choice>
              <mc:Fallback>
                <p:oleObj name="Document" r:id="rId3" imgW="6317685" imgH="930209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9603" y="0"/>
                        <a:ext cx="4658617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5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822952"/>
              </p:ext>
            </p:extLst>
          </p:nvPr>
        </p:nvGraphicFramePr>
        <p:xfrm>
          <a:off x="1403648" y="188640"/>
          <a:ext cx="5821869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Feuille de calcul" r:id="rId3" imgW="7560924" imgH="9230011" progId="Excel.Sheet.12">
                  <p:embed/>
                </p:oleObj>
              </mc:Choice>
              <mc:Fallback>
                <p:oleObj name="Feuille de calcul" r:id="rId3" imgW="7560924" imgH="92300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88640"/>
                        <a:ext cx="5821869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6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246949"/>
              </p:ext>
            </p:extLst>
          </p:nvPr>
        </p:nvGraphicFramePr>
        <p:xfrm>
          <a:off x="1765991" y="22117"/>
          <a:ext cx="4606209" cy="6835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Document" r:id="rId3" imgW="6317685" imgH="9375289" progId="Word.Document.8">
                  <p:embed/>
                </p:oleObj>
              </mc:Choice>
              <mc:Fallback>
                <p:oleObj name="Document" r:id="rId3" imgW="6317685" imgH="937528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5991" y="22117"/>
                        <a:ext cx="4606209" cy="683588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4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96944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ANTIQUITE </a:t>
            </a: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Conception plutôt mystique à l’origine de la maladie mentale</a:t>
            </a: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1800" baseline="300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Hôpital (An 374) « Maison où l’on reçoit des hôtes »</a:t>
            </a: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2 vertus chrétiennes : charité et assistance</a:t>
            </a:r>
          </a:p>
          <a:p>
            <a:pPr marL="0" indent="0"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MOYEN AGE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« Folie sacrée »</a:t>
            </a: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Fondation de structures hospitalière : « Hôtel Dieu »</a:t>
            </a: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XI</a:t>
            </a:r>
            <a:r>
              <a:rPr lang="fr-FR" sz="1800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au XIII</a:t>
            </a:r>
            <a:r>
              <a:rPr lang="fr-FR" sz="1800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siècle :  prolifération sur les routes des « fous errants »</a:t>
            </a: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XIV</a:t>
            </a:r>
            <a:r>
              <a:rPr lang="fr-FR" sz="1800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au XV</a:t>
            </a:r>
            <a:r>
              <a:rPr lang="fr-FR" sz="1800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siècle : expulsion des fous sans aveux, ou mesures d’isolement </a:t>
            </a:r>
          </a:p>
          <a:p>
            <a:pPr marL="0" indent="0"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« 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Ceux qui sont forcenés doivent êtres liés par ceux qui doivent les garder (…) afin d’éviter les dommages qu'ils pourraient causer, car ils auraient tôt fait de tuer eux-mêmes et les autres »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DE BEAUMANOIR 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(Coutumes de Beauvaisis) 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296766"/>
            <a:ext cx="6083325" cy="601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286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07640" y="2780928"/>
            <a:ext cx="7924800" cy="208823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MERCI DE VOTRE ATTENTION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87288" y="980728"/>
            <a:ext cx="3733800" cy="525658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fr-FR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XVI</a:t>
            </a:r>
            <a:r>
              <a:rPr lang="fr-FR" sz="1800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siècle : laïcisation de la prise en charge des aliénés</a:t>
            </a: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1656 : création de l’Hôpital Général de Paris</a:t>
            </a:r>
          </a:p>
          <a:p>
            <a:pPr marL="0" indent="0">
              <a:buClr>
                <a:schemeClr val="tx1"/>
              </a:buClr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But uniquement répressif :  Lettre de cachet (sans avis médical)</a:t>
            </a: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Internement massif        (Relais dans les maisons des forces)</a:t>
            </a:r>
          </a:p>
          <a:p>
            <a:pPr marL="0" indent="0"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36" y="3782168"/>
            <a:ext cx="2376264" cy="2455144"/>
          </a:xfr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09600" y="455074"/>
            <a:ext cx="7924800" cy="92211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RENAISSANCE</a:t>
            </a:r>
            <a:br>
              <a:rPr lang="fr-FR" sz="2400" b="1" dirty="0">
                <a:latin typeface="Arial" pitchFamily="34" charset="0"/>
                <a:cs typeface="Arial" pitchFamily="34" charset="0"/>
              </a:rPr>
            </a:br>
            <a:r>
              <a:rPr lang="fr-FR" sz="2000" i="1" dirty="0">
                <a:latin typeface="Arial" pitchFamily="34" charset="0"/>
                <a:cs typeface="Arial" pitchFamily="34" charset="0"/>
              </a:rPr>
              <a:t>« </a:t>
            </a:r>
            <a:r>
              <a:rPr lang="fr-FR" sz="2000" i="1" cap="none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i="1" cap="none" dirty="0">
                <a:latin typeface="Arial" pitchFamily="34" charset="0"/>
                <a:cs typeface="Arial" pitchFamily="34" charset="0"/>
              </a:rPr>
              <a:t>grand renfermement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 » 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M. Foucault</a:t>
            </a:r>
            <a:r>
              <a:rPr lang="fr-FR" sz="3200" i="1" dirty="0">
                <a:latin typeface="Arial" pitchFamily="34" charset="0"/>
                <a:cs typeface="Arial" pitchFamily="34" charset="0"/>
              </a:rPr>
              <a:t/>
            </a:r>
            <a:br>
              <a:rPr lang="fr-FR" sz="3200" i="1" dirty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16" y="980728"/>
            <a:ext cx="3456384" cy="235034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618076" y="332283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/>
              <a:t>Château de Bicêtre</a:t>
            </a:r>
            <a:endParaRPr lang="fr-FR" sz="14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648491" y="623731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/>
              <a:t>Prisonnier enchainé. Gravure de Chauveau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596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96944" cy="559836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 SIECLE DES LUMIERES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« Un esprit de réforme »</a:t>
            </a:r>
          </a:p>
          <a:p>
            <a:pPr marL="0" indent="0" algn="ctr">
              <a:buNone/>
            </a:pPr>
            <a:endParaRPr lang="fr-FR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Naissance de la psychiatrie institutionnelle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Asile psychiatrique où l’isolement à un but thérapeutique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1785 : Circulaire Colombier-Doublet 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None/>
            </a:pP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« Instruction sur la manière de gouverner les insensés et de travailler              à leur guérison dans les asiles qui leurs sont destinés »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None/>
            </a:pPr>
            <a:endParaRPr lang="fr-FR" sz="18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87288" y="1044880"/>
            <a:ext cx="4572744" cy="519243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Abolition des lois et décrets </a:t>
            </a:r>
          </a:p>
          <a:p>
            <a:pPr>
              <a:buClr>
                <a:schemeClr val="tx1"/>
              </a:buClr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Loi de 1791 définit le rôle des familles, du juge et de l’administration</a:t>
            </a:r>
          </a:p>
          <a:p>
            <a:pPr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Libération des personnes détenues 1793 : Pinel libère les aliénés de Bicêtre de leurs chaines</a:t>
            </a: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Esquirol, élève de Pinel, visite pendant plus de 2 ans les établissements et rapporte un constat décevant : « 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Les chaines sont mis en usage partout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 »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09600" y="387369"/>
            <a:ext cx="7924800" cy="65751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LA REVOLUTION FRANCAISE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fr-FR" sz="2400" b="1" dirty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648491" y="3201551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/>
              <a:t>Tableau de Tony Robert-Fleury</a:t>
            </a:r>
            <a:endParaRPr lang="fr-FR" sz="14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486524" y="6206553"/>
            <a:ext cx="311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smtClean="0"/>
              <a:t>William Norris. Gravure de Ambroise Tardieu</a:t>
            </a:r>
            <a:endParaRPr lang="fr-FR" sz="1400" i="1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96" y="3696377"/>
            <a:ext cx="1618804" cy="2525746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24" y="908720"/>
            <a:ext cx="3042121" cy="23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96944" cy="559836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LOI DE 1838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« Loi Esquirol »</a:t>
            </a:r>
          </a:p>
          <a:p>
            <a:pPr marL="0" indent="0" algn="ctr">
              <a:buNone/>
            </a:pPr>
            <a:endParaRPr lang="fr-FR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2 type de placements : volontaire / d’office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Création d’asile dans chaque département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 </a:t>
            </a: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Loi d’assistance, mais surtout loi de police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On redoute la main mise médicale des aliénistes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A noter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: Loi de l’Habeas Corpus (1679) en Angleterre </a:t>
            </a:r>
          </a:p>
          <a:p>
            <a:pPr marL="0" indent="0" algn="r">
              <a:spcBef>
                <a:spcPts val="0"/>
              </a:spcBef>
              <a:buClr>
                <a:schemeClr val="tx1"/>
              </a:buClr>
              <a:buNone/>
            </a:pP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« Toute personne privée de sa liberté doit être présentée,                           dans les 3 jours, à un juge qui statuera sur celle-ci »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L’évolution de la loi de 1838 n’a pu se faire, que parallèlement, à l’évolution de la gestion de la santé publique et la politique de santé mentale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(exemple : disparition du terme Asile au profit du mot Hôpital…)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96944" cy="55983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LOI EVIN DE 1990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relative aux droits et à la protection des personnes hospitalisées en raison de                       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troubles mentaux et à leurs conditions d’hospitalisation »</a:t>
            </a:r>
          </a:p>
          <a:p>
            <a:pPr marL="0" indent="0">
              <a:buNone/>
            </a:pPr>
            <a:endParaRPr lang="fr-FR" sz="2000" i="1" dirty="0">
              <a:latin typeface="Arial" pitchFamily="34" charset="0"/>
              <a:cs typeface="Arial" pitchFamily="34" charset="0"/>
            </a:endParaRPr>
          </a:p>
          <a:p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Terminologie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:  malade, personne hospitalisée en raison de troubles mentaux,  			 HDT et HO </a:t>
            </a:r>
          </a:p>
          <a:p>
            <a:pPr marL="0" indent="0"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Nouveautés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HL devient la règle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Renforcement des droits des patients hospitalisés sous contrainte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Sorties d’essais à durée indéterminée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CDHP </a:t>
            </a:r>
          </a:p>
          <a:p>
            <a:pPr>
              <a:buFontTx/>
              <a:buChar char="-"/>
            </a:pPr>
            <a:endParaRPr lang="fr-FR" sz="1800" dirty="0">
              <a:latin typeface="Arial" pitchFamily="34" charset="0"/>
              <a:cs typeface="Arial" pitchFamily="34" charset="0"/>
            </a:endParaRPr>
          </a:p>
          <a:p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Plusieurs drames médiatisés marquent l’opinion publique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Discours d’Antony 02/12/2008 « Sécuritaire »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5544616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Pour rappel :</a:t>
            </a:r>
          </a:p>
          <a:p>
            <a:pPr marL="914400" lvl="2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La France apparait pratiquement, comme le seul pays du Conseil de l’Europe, où le pouvoir judiciaire n’intervient pas dans la décision du placement »</a:t>
            </a:r>
            <a:endParaRPr lang="fr-FR" sz="1800" i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spcBef>
                <a:spcPts val="0"/>
              </a:spcBef>
              <a:buClr>
                <a:schemeClr val="tx1"/>
              </a:buCl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2 QPC : 26/11/2010 et 09/06/2011</a:t>
            </a:r>
          </a:p>
          <a:p>
            <a:pPr marL="457200" lvl="1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Les modalités de l’HDT/HO ne respectent pas l’article 66 de la constitution</a:t>
            </a:r>
          </a:p>
          <a:p>
            <a:pPr marL="457200" lvl="1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« Nul ne peut être arbitrairement détenu</a:t>
            </a:r>
            <a:r>
              <a:rPr lang="fr-FR" sz="1800" i="1" dirty="0">
                <a:latin typeface="Arial" pitchFamily="34" charset="0"/>
                <a:cs typeface="Arial" pitchFamily="34" charset="0"/>
              </a:rPr>
              <a:t>.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i="1" dirty="0">
                <a:latin typeface="Arial" pitchFamily="34" charset="0"/>
                <a:cs typeface="Arial" pitchFamily="34" charset="0"/>
              </a:rPr>
              <a:t>L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’autorité judiciaire, 	gardienne de la liberté individuelle, assure le respect de ce principe 	dans les conditions prévues par la loi »</a:t>
            </a:r>
          </a:p>
          <a:p>
            <a:pPr marL="914400" lvl="2" indent="0">
              <a:spcBef>
                <a:spcPts val="0"/>
              </a:spcBef>
              <a:buClr>
                <a:schemeClr val="tx1"/>
              </a:buClr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96944" cy="58326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LOI DU 5 JUILLET 2011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relative aux droits et à la protection des personnes faisant l’objet                                                  de soins psychiatriques et modalités de leur prise en charge »</a:t>
            </a:r>
          </a:p>
          <a:p>
            <a:pPr marL="0" indent="0" algn="ctr">
              <a:buNone/>
            </a:pPr>
            <a:endParaRPr lang="fr-FR" sz="800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r-FR" sz="8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Ce qui ne change pas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SL </a:t>
            </a: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2 procédures de contrainte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le dispositif d’urgence</a:t>
            </a:r>
          </a:p>
          <a:p>
            <a:pPr marL="457200" lvl="1" indent="0">
              <a:spcBef>
                <a:spcPts val="0"/>
              </a:spcBef>
              <a:buClr>
                <a:schemeClr val="tx1"/>
              </a:buClr>
              <a:buNone/>
            </a:pP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Ce qui change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Terminologie : SDT, SDRE, CDSP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Mesures de contrainte sans tiers : SPI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Période d’observation initiale de 72 h avec examen somatique complet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Accès aux formes alternatives : SASC et PS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4958</TotalTime>
  <Words>282</Words>
  <Application>Microsoft Office PowerPoint</Application>
  <PresentationFormat>Affichage à l'écran (4:3)</PresentationFormat>
  <Paragraphs>127</Paragraphs>
  <Slides>21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Horizon</vt:lpstr>
      <vt:lpstr>Feuille de calcul</vt:lpstr>
      <vt:lpstr>Document</vt:lpstr>
      <vt:lpstr>Présentation PowerPoint</vt:lpstr>
      <vt:lpstr>Présentation PowerPoint</vt:lpstr>
      <vt:lpstr>RENAISSANCE « Le grand renfermement » M. Foucault </vt:lpstr>
      <vt:lpstr>Présentation PowerPoint</vt:lpstr>
      <vt:lpstr>LA REVOLUTION FRANCAISE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Qui est tiers?...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mansouri</dc:creator>
  <cp:lastModifiedBy>TERRIER Delphine</cp:lastModifiedBy>
  <cp:revision>167</cp:revision>
  <dcterms:created xsi:type="dcterms:W3CDTF">2012-06-19T10:30:46Z</dcterms:created>
  <dcterms:modified xsi:type="dcterms:W3CDTF">2017-03-08T13:46:35Z</dcterms:modified>
</cp:coreProperties>
</file>