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treville Rudy" initials="T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5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35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7T17:17:35.235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83AC-3F65-4957-82FF-94BC2DDB86F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B0B5-CA17-4C0F-AE8E-A659FACDE9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45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B0B5-CA17-4C0F-AE8E-A659FACDE9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57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162 donneurs en bonne santé (non coronaropathes)</a:t>
            </a:r>
          </a:p>
          <a:p>
            <a:r>
              <a:rPr lang="fr-FR" dirty="0" smtClean="0"/>
              <a:t>Analyse en double par 3 lots différents de cartouches cTnI</a:t>
            </a:r>
          </a:p>
          <a:p>
            <a:r>
              <a:rPr lang="fr-FR" dirty="0" smtClean="0"/>
              <a:t>97,5% des résultats entre 0,00 et 0,03ng/ml</a:t>
            </a:r>
          </a:p>
          <a:p>
            <a:r>
              <a:rPr lang="fr-FR" dirty="0" smtClean="0"/>
              <a:t>99%</a:t>
            </a:r>
            <a:r>
              <a:rPr lang="fr-FR" baseline="0" dirty="0" smtClean="0"/>
              <a:t> des résultats entre 0,00 et 0,08 ng/ml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B0B5-CA17-4C0F-AE8E-A659FACDE9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9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B0B5-CA17-4C0F-AE8E-A659FACDE91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58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0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1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9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0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9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3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17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2F6D-34B6-42B7-B670-2056A3E74262}" type="datetimeFigureOut">
              <a:rPr lang="fr-FR" smtClean="0"/>
              <a:t>20/04/17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CB22-A52D-4B53-A76B-CCFA543AFF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4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0000" y="1122363"/>
            <a:ext cx="10392000" cy="2387600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Biologie embarquée:</a:t>
            </a:r>
            <a:br>
              <a:rPr lang="fr-FR" sz="7200" b="1" dirty="0" smtClean="0"/>
            </a:br>
            <a:r>
              <a:rPr lang="fr-FR" sz="7200" b="1" dirty="0" smtClean="0"/>
              <a:t>I-Stat® 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0117" y="4877653"/>
            <a:ext cx="9144000" cy="1655762"/>
          </a:xfrm>
        </p:spPr>
        <p:txBody>
          <a:bodyPr/>
          <a:lstStyle/>
          <a:p>
            <a:r>
              <a:rPr lang="fr-FR" sz="2800" b="1" dirty="0" smtClean="0"/>
              <a:t>MDA TITREVILLE Rudy </a:t>
            </a:r>
          </a:p>
          <a:p>
            <a:r>
              <a:rPr lang="fr-FR" dirty="0" smtClean="0"/>
              <a:t>Médecin adjoint du centre médical de Ménilmontant</a:t>
            </a:r>
          </a:p>
          <a:p>
            <a:r>
              <a:rPr lang="fr-FR" dirty="0" smtClean="0"/>
              <a:t>BSPP</a:t>
            </a:r>
            <a:endParaRPr lang="fr-FR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REALISATION DES DOSAGES À LA BSPP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6835" y="1488729"/>
            <a:ext cx="6154225" cy="5369271"/>
          </a:xfrm>
        </p:spPr>
        <p:txBody>
          <a:bodyPr>
            <a:normAutofit/>
          </a:bodyPr>
          <a:lstStyle/>
          <a:p>
            <a:r>
              <a:rPr lang="fr-FR" b="1" dirty="0" smtClean="0"/>
              <a:t>GdS:</a:t>
            </a:r>
          </a:p>
          <a:p>
            <a:pPr lvl="1"/>
            <a:r>
              <a:rPr lang="fr-FR" dirty="0" smtClean="0"/>
              <a:t>Détresse respiratoire</a:t>
            </a:r>
          </a:p>
          <a:p>
            <a:pPr lvl="1"/>
            <a:r>
              <a:rPr lang="fr-FR" dirty="0" smtClean="0"/>
              <a:t>Décompensation diabète</a:t>
            </a:r>
          </a:p>
          <a:p>
            <a:pPr lvl="1"/>
            <a:r>
              <a:rPr lang="fr-FR" dirty="0" smtClean="0"/>
              <a:t>ACR avec RACS</a:t>
            </a:r>
          </a:p>
          <a:p>
            <a:pPr lvl="1"/>
            <a:r>
              <a:rPr lang="fr-FR" dirty="0" smtClean="0"/>
              <a:t>Coma (notamment chez l’IRC)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13352" y="1488728"/>
            <a:ext cx="55786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Ionogramme sanguin: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/>
              <a:t>Troubles ECG (TdR ou TdC)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/>
              <a:t>Suspicion de rhabdomyolyse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/>
              <a:t>Coma  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/>
              <a:t>Trouble de l’équilibre acido-basique 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/>
              <a:t>ACR avec RACS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/>
              <a:t>EME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05598" y="4430247"/>
            <a:ext cx="831509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Troponine: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/>
              <a:t>Douleur thoracique atypique ≥ 4h avec ECG non contributif 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/>
              <a:t>Décompensation cardiaque +troubles de la repolarisation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/>
              <a:t>Malaise syncopal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/>
              <a:t>TdR ou TdC  </a:t>
            </a:r>
          </a:p>
        </p:txBody>
      </p:sp>
    </p:spTree>
    <p:extLst>
      <p:ext uri="{BB962C8B-B14F-4D97-AF65-F5344CB8AC3E}">
        <p14:creationId xmlns:p14="http://schemas.microsoft.com/office/powerpoint/2010/main" val="184209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4674" y="365125"/>
            <a:ext cx="10387326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L’EXPERIENCE BSPP DE LA DT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4674" y="1408546"/>
            <a:ext cx="10387326" cy="5449454"/>
          </a:xfrm>
        </p:spPr>
        <p:txBody>
          <a:bodyPr>
            <a:normAutofit/>
          </a:bodyPr>
          <a:lstStyle/>
          <a:p>
            <a:r>
              <a:rPr lang="fr-FR" dirty="0" smtClean="0"/>
              <a:t>9 085 FOM</a:t>
            </a:r>
          </a:p>
          <a:p>
            <a:r>
              <a:rPr lang="fr-FR" dirty="0" smtClean="0"/>
              <a:t>2 163 douleurs thoraciques cotées:</a:t>
            </a:r>
          </a:p>
          <a:p>
            <a:pPr lvl="1"/>
            <a:r>
              <a:rPr lang="fr-FR" dirty="0" smtClean="0"/>
              <a:t>374 SCA ST- </a:t>
            </a:r>
            <a:endParaRPr lang="fr-FR" sz="2000" i="1" dirty="0" smtClean="0"/>
          </a:p>
          <a:p>
            <a:pPr lvl="1"/>
            <a:r>
              <a:rPr lang="fr-FR" dirty="0" smtClean="0"/>
              <a:t>330 SCA ST+ </a:t>
            </a:r>
            <a:endParaRPr lang="fr-FR" sz="2000" i="1" dirty="0" smtClean="0"/>
          </a:p>
          <a:p>
            <a:pPr lvl="1"/>
            <a:r>
              <a:rPr lang="fr-FR" dirty="0" smtClean="0"/>
              <a:t>102 angor stable/instable </a:t>
            </a:r>
            <a:endParaRPr lang="fr-FR" sz="2000" i="1" dirty="0" smtClean="0"/>
          </a:p>
          <a:p>
            <a:pPr lvl="1"/>
            <a:r>
              <a:rPr lang="fr-FR" dirty="0" smtClean="0"/>
              <a:t>1 535 douleurs thoraciques non coronariennes :</a:t>
            </a:r>
          </a:p>
          <a:p>
            <a:pPr lvl="2"/>
            <a:r>
              <a:rPr lang="fr-FR" dirty="0" smtClean="0"/>
              <a:t>311 transport médicalisé (SAU/Cardio/Réa) </a:t>
            </a:r>
            <a:endParaRPr lang="fr-FR" i="1" dirty="0" smtClean="0"/>
          </a:p>
          <a:p>
            <a:pPr lvl="2"/>
            <a:r>
              <a:rPr lang="fr-FR" dirty="0" smtClean="0"/>
              <a:t>1 160 TNM </a:t>
            </a:r>
            <a:endParaRPr lang="fr-FR" i="1" dirty="0" smtClean="0"/>
          </a:p>
          <a:p>
            <a:pPr lvl="2"/>
            <a:r>
              <a:rPr lang="fr-FR" dirty="0" smtClean="0"/>
              <a:t>64 LSP </a:t>
            </a:r>
          </a:p>
          <a:p>
            <a:pPr lvl="2"/>
            <a:endParaRPr lang="fr-FR" i="1" dirty="0"/>
          </a:p>
          <a:p>
            <a:r>
              <a:rPr lang="fr-FR" dirty="0" smtClean="0"/>
              <a:t>Tropo + =&gt; hospitalisation en USIC</a:t>
            </a:r>
          </a:p>
          <a:p>
            <a:r>
              <a:rPr lang="fr-FR" dirty="0" smtClean="0"/>
              <a:t>Nombre SCA ST-/tropo + non connu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6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2567" y="1138989"/>
            <a:ext cx="9027695" cy="3914273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 smtClean="0"/>
              <a:t>Des questions ?</a:t>
            </a:r>
            <a:endParaRPr lang="fr-FR" sz="6600" b="1" dirty="0"/>
          </a:p>
        </p:txBody>
      </p:sp>
      <p:pic>
        <p:nvPicPr>
          <p:cNvPr id="3" name="Imag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6316" y="1844841"/>
            <a:ext cx="9240251" cy="3513221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 smtClean="0"/>
              <a:t>Merci de votre attention </a:t>
            </a:r>
            <a:endParaRPr lang="fr-FR" sz="6600" b="1" dirty="0"/>
          </a:p>
        </p:txBody>
      </p:sp>
      <p:pic>
        <p:nvPicPr>
          <p:cNvPr id="3" name="Imag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9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8632" y="1690688"/>
            <a:ext cx="8422105" cy="487053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Généralités</a:t>
            </a:r>
          </a:p>
          <a:p>
            <a:endParaRPr lang="fr-FR" dirty="0"/>
          </a:p>
          <a:p>
            <a:r>
              <a:rPr lang="fr-FR" dirty="0" smtClean="0"/>
              <a:t>Réalisation des mesures  </a:t>
            </a:r>
          </a:p>
          <a:p>
            <a:endParaRPr lang="fr-FR" dirty="0"/>
          </a:p>
          <a:p>
            <a:r>
              <a:rPr lang="fr-FR" dirty="0" smtClean="0"/>
              <a:t>Résultats </a:t>
            </a:r>
          </a:p>
          <a:p>
            <a:endParaRPr lang="fr-FR" dirty="0"/>
          </a:p>
          <a:p>
            <a:r>
              <a:rPr lang="fr-FR" dirty="0" smtClean="0"/>
              <a:t>Différentes cartouches possibles</a:t>
            </a:r>
          </a:p>
          <a:p>
            <a:endParaRPr lang="fr-FR" dirty="0"/>
          </a:p>
          <a:p>
            <a:r>
              <a:rPr lang="fr-FR" dirty="0" smtClean="0"/>
              <a:t>Cartouches et gammes de référence  </a:t>
            </a:r>
          </a:p>
          <a:p>
            <a:endParaRPr lang="fr-FR" dirty="0" smtClean="0"/>
          </a:p>
          <a:p>
            <a:r>
              <a:rPr lang="fr-FR" dirty="0" smtClean="0"/>
              <a:t>Indications des dosages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GENERALITES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9999" y="1825625"/>
            <a:ext cx="5711144" cy="4836432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Quantification in vitro de différents analytes dans sang total </a:t>
            </a:r>
          </a:p>
          <a:p>
            <a:endParaRPr lang="fr-FR" sz="2400" dirty="0" smtClean="0"/>
          </a:p>
          <a:p>
            <a:r>
              <a:rPr lang="fr-FR" sz="2400" dirty="0" smtClean="0"/>
              <a:t>Température de fonctionnement :16-30 °C</a:t>
            </a:r>
          </a:p>
          <a:p>
            <a:endParaRPr lang="fr-FR" sz="2400" dirty="0" smtClean="0"/>
          </a:p>
          <a:p>
            <a:r>
              <a:rPr lang="fr-FR" sz="2400" dirty="0" smtClean="0"/>
              <a:t>Cartouches conservées au frais (2-8 °C)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  <p:pic>
        <p:nvPicPr>
          <p:cNvPr id="1026" name="Picture 2" descr="Résultat de recherche d'images pour &quot;i-stat abbot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1690689"/>
            <a:ext cx="4680857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REALISATION DES MESURES (1/2)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1825625"/>
            <a:ext cx="10266814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Prélèvements:</a:t>
            </a:r>
          </a:p>
          <a:p>
            <a:pPr lvl="1"/>
            <a:r>
              <a:rPr lang="fr-FR" dirty="0" smtClean="0"/>
              <a:t>Sang artériel, veineux ou capillaire</a:t>
            </a:r>
          </a:p>
          <a:p>
            <a:pPr lvl="1"/>
            <a:r>
              <a:rPr lang="fr-FR" dirty="0" smtClean="0"/>
              <a:t>Pas de prélèvement capillaire pour troponine, CPK-MB, TCA et BNP</a:t>
            </a:r>
          </a:p>
          <a:p>
            <a:pPr lvl="1"/>
            <a:endParaRPr lang="fr-FR" dirty="0"/>
          </a:p>
          <a:p>
            <a:r>
              <a:rPr lang="fr-FR" dirty="0" smtClean="0"/>
              <a:t>Délai possible pour réalisation dosage:</a:t>
            </a:r>
          </a:p>
          <a:p>
            <a:pPr lvl="1"/>
            <a:r>
              <a:rPr lang="fr-FR" dirty="0" smtClean="0"/>
              <a:t>Immédiat pour lactate et coagulation</a:t>
            </a:r>
          </a:p>
          <a:p>
            <a:pPr lvl="1"/>
            <a:r>
              <a:rPr lang="fr-FR" dirty="0" smtClean="0"/>
              <a:t>3 min si pas anticoagulant dans système prélèvement</a:t>
            </a:r>
          </a:p>
          <a:p>
            <a:pPr lvl="1"/>
            <a:r>
              <a:rPr lang="fr-FR" dirty="0" smtClean="0"/>
              <a:t>10 min pour gazométrie (anaérobie) et Ca ionisé</a:t>
            </a:r>
          </a:p>
          <a:p>
            <a:pPr lvl="1"/>
            <a:r>
              <a:rPr lang="fr-FR" dirty="0" smtClean="0"/>
              <a:t>30 minutes pour autres prélèvements</a:t>
            </a:r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REALISATION DES MESURES (2/2)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1825625"/>
            <a:ext cx="103920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Remplissage cartouche:</a:t>
            </a:r>
          </a:p>
          <a:p>
            <a:pPr lvl="1"/>
            <a:r>
              <a:rPr lang="fr-FR" dirty="0" smtClean="0"/>
              <a:t>Ne pas souiller les surfaces de contact</a:t>
            </a:r>
          </a:p>
          <a:p>
            <a:pPr lvl="1"/>
            <a:r>
              <a:rPr lang="fr-FR" dirty="0" smtClean="0"/>
              <a:t>Eviter toute pression excessive sur partie centrale (solution calibrage) </a:t>
            </a:r>
          </a:p>
          <a:p>
            <a:pPr lvl="1"/>
            <a:r>
              <a:rPr lang="fr-FR" dirty="0" smtClean="0"/>
              <a:t>Remplir l’échantillon jusqu’au repère de remplissage </a:t>
            </a:r>
          </a:p>
          <a:p>
            <a:pPr lvl="1"/>
            <a:endParaRPr lang="fr-FR" dirty="0"/>
          </a:p>
          <a:p>
            <a:r>
              <a:rPr lang="fr-FR" dirty="0" smtClean="0"/>
              <a:t>Volume échantillon:</a:t>
            </a:r>
          </a:p>
          <a:p>
            <a:pPr lvl="1"/>
            <a:r>
              <a:rPr lang="fr-FR" dirty="0" smtClean="0"/>
              <a:t>17 µl à 95 µl selon la cartouche</a:t>
            </a:r>
          </a:p>
          <a:p>
            <a:endParaRPr lang="fr-FR" dirty="0" smtClean="0"/>
          </a:p>
          <a:p>
            <a:r>
              <a:rPr lang="fr-FR" dirty="0" smtClean="0"/>
              <a:t>Temps de réalisation du dosage:</a:t>
            </a:r>
          </a:p>
          <a:p>
            <a:pPr lvl="1"/>
            <a:r>
              <a:rPr lang="fr-FR" dirty="0" smtClean="0"/>
              <a:t>130 à 1000 secondes selon cartouches, </a:t>
            </a:r>
          </a:p>
          <a:p>
            <a:pPr lvl="1"/>
            <a:r>
              <a:rPr lang="fr-FR" dirty="0" smtClean="0"/>
              <a:t>Troponine: 10 min </a:t>
            </a:r>
          </a:p>
          <a:p>
            <a:pPr lvl="1"/>
            <a:r>
              <a:rPr lang="fr-FR" dirty="0" smtClean="0"/>
              <a:t>Ionogramme sanguin et GdS: 130 secondes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RESULTATS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1825625"/>
            <a:ext cx="10392000" cy="4351338"/>
          </a:xfrm>
        </p:spPr>
        <p:txBody>
          <a:bodyPr/>
          <a:lstStyle/>
          <a:p>
            <a:r>
              <a:rPr lang="fr-FR" dirty="0" smtClean="0"/>
              <a:t>Disponible a l’écran avec possibilité d’imprimer les résultats sous format papier </a:t>
            </a:r>
            <a:endParaRPr lang="fr-FR" dirty="0"/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28" y="2637183"/>
            <a:ext cx="2953972" cy="42208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774" y="2902226"/>
            <a:ext cx="3456385" cy="37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365125"/>
            <a:ext cx="103920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DIFFERENTES CARTOUCHES POSSIBLES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801" y="1215483"/>
            <a:ext cx="5437414" cy="5642517"/>
          </a:xfrm>
          <a:prstGeom prst="rect">
            <a:avLst/>
          </a:prstGeom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14801" y="6504997"/>
            <a:ext cx="2073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*calculé</a:t>
            </a:r>
            <a:endParaRPr lang="fr-FR" sz="900" dirty="0"/>
          </a:p>
        </p:txBody>
      </p:sp>
      <p:sp>
        <p:nvSpPr>
          <p:cNvPr id="7" name="Ellipse 6"/>
          <p:cNvSpPr/>
          <p:nvPr/>
        </p:nvSpPr>
        <p:spPr>
          <a:xfrm>
            <a:off x="3724507" y="3880625"/>
            <a:ext cx="1750741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475248" y="5163015"/>
            <a:ext cx="1750742" cy="121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571678" y="4114800"/>
            <a:ext cx="1416205" cy="496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942510" y="5564459"/>
            <a:ext cx="187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Utilisées à la BSPP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9942509" y="5386710"/>
            <a:ext cx="1918010" cy="724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192505"/>
            <a:ext cx="10392000" cy="103606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CARTOUCHES ET GAMMES DE REFERENCE 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407638"/>
              </p:ext>
            </p:extLst>
          </p:nvPr>
        </p:nvGraphicFramePr>
        <p:xfrm>
          <a:off x="1927772" y="1228572"/>
          <a:ext cx="10136455" cy="560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291"/>
                <a:gridCol w="2027291"/>
                <a:gridCol w="2027291"/>
                <a:gridCol w="2027291"/>
                <a:gridCol w="2027291"/>
              </a:tblGrid>
              <a:tr h="310587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Cartouche 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Test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Unités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Gammes de référence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Artériel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Veineux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rowSpan="5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800"/>
                        </a:spcAft>
                      </a:pPr>
                      <a:r>
                        <a:rPr lang="fr-FR" sz="1600" dirty="0" smtClean="0"/>
                        <a:t>Ionogramme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Na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mmol/L (mEq/L)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138-146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mmol/L (mEq/L)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3,5-4,9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Glu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mmol/L 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3,9-5,8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Ht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%PCV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38-51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Hb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g/</a:t>
                      </a:r>
                      <a:r>
                        <a:rPr lang="fr-FR" sz="1600" dirty="0" err="1" smtClean="0"/>
                        <a:t>dL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12-17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rowSpan="8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 smtClean="0"/>
                        <a:t>GdS 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pH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7,35-7,45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7,31-7,41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PaCO2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mmHg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35-45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41-51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PaO2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mmHg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80-105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Lac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mmol/L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0,36-1,25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0,90-1,70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TCO2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mmol/L (mEq/L)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23-27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24-29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HCO3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mmol/L (mEq/L)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22-26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23-28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BE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mmol/L (mEq/L)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(-2) - (+3)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SO2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%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95-98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646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cTnI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Tropinine Ic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ng/</a:t>
                      </a:r>
                      <a:r>
                        <a:rPr lang="fr-FR" sz="1600" dirty="0" err="1" smtClean="0"/>
                        <a:t>mL</a:t>
                      </a:r>
                      <a:r>
                        <a:rPr lang="fr-FR" sz="1600" dirty="0" smtClean="0"/>
                        <a:t> (µg/L)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0,00-0,03</a:t>
                      </a:r>
                      <a:r>
                        <a:rPr lang="fr-FR" sz="1600" baseline="0" dirty="0" smtClean="0"/>
                        <a:t> (97,5%)</a:t>
                      </a:r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0,00-0,08</a:t>
                      </a:r>
                      <a:r>
                        <a:rPr lang="fr-FR" sz="1600" baseline="0" dirty="0" smtClean="0"/>
                        <a:t> (99%)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4674" y="365125"/>
            <a:ext cx="10387326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L’EXPERIENCE BSPP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4674" y="1825625"/>
            <a:ext cx="10259913" cy="4892416"/>
          </a:xfrm>
        </p:spPr>
        <p:txBody>
          <a:bodyPr/>
          <a:lstStyle/>
          <a:p>
            <a:r>
              <a:rPr lang="fr-FR" dirty="0" smtClean="0"/>
              <a:t>Pas de protocole d’utilisation</a:t>
            </a:r>
          </a:p>
          <a:p>
            <a:endParaRPr lang="fr-FR" dirty="0" smtClean="0"/>
          </a:p>
          <a:p>
            <a:r>
              <a:rPr lang="fr-FR" dirty="0" smtClean="0"/>
              <a:t>Aide à l’orientation des patients et a l’adaptation du traitement</a:t>
            </a:r>
          </a:p>
          <a:p>
            <a:endParaRPr lang="fr-FR" dirty="0"/>
          </a:p>
          <a:p>
            <a:r>
              <a:rPr lang="fr-FR" dirty="0" smtClean="0"/>
              <a:t>Livr</a:t>
            </a:r>
            <a:r>
              <a:rPr lang="fr-FR" dirty="0"/>
              <a:t>a</a:t>
            </a:r>
            <a:r>
              <a:rPr lang="fr-FR" dirty="0" smtClean="0"/>
              <a:t>ison cartouches biologie délocalisée pour 2016:</a:t>
            </a:r>
          </a:p>
          <a:p>
            <a:pPr lvl="1"/>
            <a:r>
              <a:rPr lang="fr-FR" dirty="0" smtClean="0"/>
              <a:t>1327 Troponine (16,64 €/unité =&gt; 22 091€/an)</a:t>
            </a:r>
          </a:p>
          <a:p>
            <a:pPr lvl="1"/>
            <a:r>
              <a:rPr lang="fr-FR" dirty="0" smtClean="0"/>
              <a:t>593 Ionogramme (4,93€/unité =&gt; 2 923€/an)</a:t>
            </a:r>
          </a:p>
          <a:p>
            <a:pPr lvl="1"/>
            <a:r>
              <a:rPr lang="fr-FR" dirty="0" smtClean="0"/>
              <a:t>578 Gaz du sang (5,95€/unité =&gt; 3 439€/an)</a:t>
            </a:r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636</Words>
  <Application>Microsoft Macintosh PowerPoint</Application>
  <PresentationFormat>Personnalisé</PresentationFormat>
  <Paragraphs>159</Paragraphs>
  <Slides>13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Biologie embarquée: I-Stat® </vt:lpstr>
      <vt:lpstr>PLAN </vt:lpstr>
      <vt:lpstr>GENERALITES</vt:lpstr>
      <vt:lpstr>REALISATION DES MESURES (1/2)</vt:lpstr>
      <vt:lpstr>REALISATION DES MESURES (2/2)</vt:lpstr>
      <vt:lpstr>RESULTATS </vt:lpstr>
      <vt:lpstr>DIFFERENTES CARTOUCHES POSSIBLES </vt:lpstr>
      <vt:lpstr>CARTOUCHES ET GAMMES DE REFERENCE </vt:lpstr>
      <vt:lpstr>L’EXPERIENCE BSPP</vt:lpstr>
      <vt:lpstr>REALISATION DES DOSAGES À LA BSPP </vt:lpstr>
      <vt:lpstr>L’EXPERIENCE BSPP DE LA DT</vt:lpstr>
      <vt:lpstr>Des questions ?</vt:lpstr>
      <vt:lpstr>Merci de votre attention </vt:lpstr>
    </vt:vector>
  </TitlesOfParts>
  <Company>BSPP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embarquée: I-Stat</dc:title>
  <dc:creator>Titreville Rudy</dc:creator>
  <cp:lastModifiedBy>Rudy Titreville</cp:lastModifiedBy>
  <cp:revision>63</cp:revision>
  <dcterms:created xsi:type="dcterms:W3CDTF">2017-03-17T13:45:37Z</dcterms:created>
  <dcterms:modified xsi:type="dcterms:W3CDTF">2017-04-20T13:36:07Z</dcterms:modified>
</cp:coreProperties>
</file>