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omments/comment2.xml" ContentType="application/vnd.openxmlformats-officedocument.presentationml.comment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</p:sldMasterIdLst>
  <p:notesMasterIdLst>
    <p:notesMasterId r:id="rId49"/>
  </p:notesMasterIdLst>
  <p:sldIdLst>
    <p:sldId id="256" r:id="rId2"/>
    <p:sldId id="366" r:id="rId3"/>
    <p:sldId id="328" r:id="rId4"/>
    <p:sldId id="329" r:id="rId5"/>
    <p:sldId id="367" r:id="rId6"/>
    <p:sldId id="301" r:id="rId7"/>
    <p:sldId id="335" r:id="rId8"/>
    <p:sldId id="368" r:id="rId9"/>
    <p:sldId id="259" r:id="rId10"/>
    <p:sldId id="281" r:id="rId11"/>
    <p:sldId id="260" r:id="rId12"/>
    <p:sldId id="282" r:id="rId13"/>
    <p:sldId id="280" r:id="rId14"/>
    <p:sldId id="283" r:id="rId15"/>
    <p:sldId id="312" r:id="rId16"/>
    <p:sldId id="326" r:id="rId17"/>
    <p:sldId id="350" r:id="rId18"/>
    <p:sldId id="300" r:id="rId19"/>
    <p:sldId id="347" r:id="rId20"/>
    <p:sldId id="296" r:id="rId21"/>
    <p:sldId id="363" r:id="rId22"/>
    <p:sldId id="351" r:id="rId23"/>
    <p:sldId id="353" r:id="rId24"/>
    <p:sldId id="322" r:id="rId25"/>
    <p:sldId id="358" r:id="rId26"/>
    <p:sldId id="345" r:id="rId27"/>
    <p:sldId id="340" r:id="rId28"/>
    <p:sldId id="365" r:id="rId29"/>
    <p:sldId id="327" r:id="rId30"/>
    <p:sldId id="278" r:id="rId31"/>
    <p:sldId id="331" r:id="rId32"/>
    <p:sldId id="332" r:id="rId33"/>
    <p:sldId id="333" r:id="rId34"/>
    <p:sldId id="369" r:id="rId35"/>
    <p:sldId id="334" r:id="rId36"/>
    <p:sldId id="370" r:id="rId37"/>
    <p:sldId id="371" r:id="rId38"/>
    <p:sldId id="372" r:id="rId39"/>
    <p:sldId id="373" r:id="rId40"/>
    <p:sldId id="374" r:id="rId41"/>
    <p:sldId id="295" r:id="rId42"/>
    <p:sldId id="293" r:id="rId43"/>
    <p:sldId id="313" r:id="rId44"/>
    <p:sldId id="315" r:id="rId45"/>
    <p:sldId id="286" r:id="rId46"/>
    <p:sldId id="320" r:id="rId47"/>
    <p:sldId id="27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e Mougery" initials="MM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3" autoAdjust="0"/>
    <p:restoredTop sz="94706"/>
  </p:normalViewPr>
  <p:slideViewPr>
    <p:cSldViewPr snapToGrid="0">
      <p:cViewPr varScale="1">
        <p:scale>
          <a:sx n="53" d="100"/>
          <a:sy n="53" d="100"/>
        </p:scale>
        <p:origin x="-504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commentAuthors" Target="commentAuthors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ne\Downloads\PlacementPSYMarine03%20(3).xls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ne\Documents\M&#233;moire%20MU\REP%20TELEPHONE%20PSY.xls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ne\Downloads\PlacementPSYMarine03%20(3).xls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ne\Documents\M&#233;moire%20MU\DERNIER%20CLASSEUR%20CALCUL.xlsx" TargetMode="External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ne\Documents\M&#233;moire%20MU\DERNIER%20CLASSEUR%20CALCU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dirty="0" smtClean="0"/>
              <a:t>Fig.</a:t>
            </a:r>
            <a:r>
              <a:rPr lang="fr-FR" sz="2000" baseline="0" dirty="0" smtClean="0"/>
              <a:t> 1 </a:t>
            </a:r>
            <a:r>
              <a:rPr lang="fr-FR" sz="2000" baseline="0" dirty="0"/>
              <a:t>: Répartition des patients en fonction de l'implication </a:t>
            </a:r>
            <a:r>
              <a:rPr lang="fr-FR" sz="2000" dirty="0"/>
              <a:t>du psychiatre</a:t>
            </a:r>
            <a:r>
              <a:rPr lang="fr-FR" sz="2000" baseline="0" dirty="0"/>
              <a:t>.</a:t>
            </a:r>
            <a:endParaRPr lang="fr-FR" sz="20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424242424242"/>
          <c:y val="0.171219560432781"/>
          <c:w val="0.76498558418834"/>
          <c:h val="0.60284904006836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19,6%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80,4%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Feuil2!$V$2:$V$3</c:f>
              <c:strCache>
                <c:ptCount val="2"/>
                <c:pt idx="0">
                  <c:v>Appel d'un psychiatre par le médecin régulateur.</c:v>
                </c:pt>
                <c:pt idx="1">
                  <c:v>Psychiatre non contacté par le médecin régulateur.</c:v>
                </c:pt>
              </c:strCache>
            </c:strRef>
          </c:cat>
          <c:val>
            <c:numRef>
              <c:f>Feuil2!$W$2:$W$3</c:f>
              <c:numCache>
                <c:formatCode>General</c:formatCode>
                <c:ptCount val="2"/>
                <c:pt idx="0">
                  <c:v>170.0</c:v>
                </c:pt>
                <c:pt idx="1">
                  <c:v>699.0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dirty="0"/>
              <a:t>Fig.</a:t>
            </a:r>
            <a:r>
              <a:rPr lang="fr-FR" sz="1800" baseline="0" dirty="0"/>
              <a:t> </a:t>
            </a:r>
            <a:r>
              <a:rPr lang="fr-FR" sz="1800" baseline="0" dirty="0" smtClean="0"/>
              <a:t>4 : </a:t>
            </a:r>
            <a:r>
              <a:rPr lang="fr-FR" sz="1800" baseline="0" dirty="0"/>
              <a:t>Motifs ayant nécessité un deuxième ou troisième appel pour placer le patient.</a:t>
            </a:r>
            <a:endParaRPr lang="fr-FR" sz="18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"/>
                  <c:y val="-1.15757673544112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Feuil10!$D$1:$D$6</c:f>
              <c:strCache>
                <c:ptCount val="6"/>
                <c:pt idx="0">
                  <c:v>Refus d'acceptation</c:v>
                </c:pt>
                <c:pt idx="1">
                  <c:v>Refus d'acceptation par urgences somatiques</c:v>
                </c:pt>
                <c:pt idx="2">
                  <c:v>Service non joignable par téléphone </c:v>
                </c:pt>
                <c:pt idx="3">
                  <c:v>Accepté mais passe par les urgences</c:v>
                </c:pt>
                <c:pt idx="4">
                  <c:v>Pas de place disponible</c:v>
                </c:pt>
                <c:pt idx="5">
                  <c:v>Patient ne dépendant du secteur du service appelé</c:v>
                </c:pt>
              </c:strCache>
            </c:strRef>
          </c:cat>
          <c:val>
            <c:numRef>
              <c:f>Feuil10!$E$1:$E$6</c:f>
              <c:numCache>
                <c:formatCode>0.0%</c:formatCode>
                <c:ptCount val="6"/>
                <c:pt idx="0">
                  <c:v>0.238095238095238</c:v>
                </c:pt>
                <c:pt idx="1">
                  <c:v>0.190476190476191</c:v>
                </c:pt>
                <c:pt idx="2">
                  <c:v>0.190476190476191</c:v>
                </c:pt>
                <c:pt idx="3">
                  <c:v>0.142857142857143</c:v>
                </c:pt>
                <c:pt idx="4">
                  <c:v>0.142857142857143</c:v>
                </c:pt>
                <c:pt idx="5">
                  <c:v>0.0952380952380952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112771832"/>
        <c:axId val="2109008472"/>
      </c:barChart>
      <c:catAx>
        <c:axId val="2112771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09008472"/>
        <c:crosses val="autoZero"/>
        <c:auto val="1"/>
        <c:lblAlgn val="ctr"/>
        <c:lblOffset val="100"/>
        <c:noMultiLvlLbl val="0"/>
      </c:catAx>
      <c:valAx>
        <c:axId val="2109008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12771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dirty="0"/>
              <a:t>Fig.</a:t>
            </a:r>
            <a:r>
              <a:rPr lang="fr-FR" sz="1800" baseline="0" dirty="0"/>
              <a:t> </a:t>
            </a:r>
            <a:r>
              <a:rPr lang="fr-FR" sz="1800" baseline="0" dirty="0" smtClean="0"/>
              <a:t>5 </a:t>
            </a:r>
            <a:r>
              <a:rPr lang="fr-FR" sz="1800" baseline="0" dirty="0"/>
              <a:t>: </a:t>
            </a:r>
            <a:r>
              <a:rPr lang="fr-FR" sz="1800" baseline="0" dirty="0" smtClean="0"/>
              <a:t>Devenir des </a:t>
            </a:r>
            <a:r>
              <a:rPr lang="fr-FR" sz="1800" baseline="0" dirty="0"/>
              <a:t>patients ayant des critères de soins psychiatriques sans consentement au S.A.M.U 13.</a:t>
            </a:r>
            <a:endParaRPr lang="fr-FR" sz="18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930555555555556"/>
          <c:y val="0.191181466899971"/>
          <c:w val="0.906944444444445"/>
          <c:h val="0.41145268299795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473157261189599"/>
                  <c:y val="-0.092146919153426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668376680187704"/>
                  <c:y val="-0.085339351621269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50033703173467"/>
                  <c:y val="0.0092290216015085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165415970730931"/>
                  <c:y val="-0.015209157378731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509910124870755"/>
                  <c:y val="0.066959405600837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Rapport3!$C$47:$C$52</c:f>
              <c:strCache>
                <c:ptCount val="6"/>
                <c:pt idx="0">
                  <c:v>Transport non médicalisé</c:v>
                </c:pt>
                <c:pt idx="1">
                  <c:v>Transport médicalisé vers hôpital/clinique</c:v>
                </c:pt>
                <c:pt idx="2">
                  <c:v>Le patient reste à domicile sans conseil de consultation médicale.</c:v>
                </c:pt>
                <c:pt idx="3">
                  <c:v>Conseil de demander un avis médical libéral ou de consulter aux urgences.</c:v>
                </c:pt>
                <c:pt idx="4">
                  <c:v>Refus de soins, de transport ou d'hospitalisation</c:v>
                </c:pt>
                <c:pt idx="5">
                  <c:v>Autres</c:v>
                </c:pt>
              </c:strCache>
            </c:strRef>
          </c:cat>
          <c:val>
            <c:numRef>
              <c:f>Rapport3!$D$47:$D$52</c:f>
              <c:numCache>
                <c:formatCode>0.0%</c:formatCode>
                <c:ptCount val="6"/>
                <c:pt idx="0">
                  <c:v>0.621403912543153</c:v>
                </c:pt>
                <c:pt idx="1">
                  <c:v>0.048331415420023</c:v>
                </c:pt>
                <c:pt idx="2">
                  <c:v>0.10126582278481</c:v>
                </c:pt>
                <c:pt idx="3">
                  <c:v>0.0540851553509781</c:v>
                </c:pt>
                <c:pt idx="4">
                  <c:v>0.0126582278481013</c:v>
                </c:pt>
                <c:pt idx="5">
                  <c:v>0.162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89291537421459"/>
          <c:y val="0.584511562920307"/>
          <c:w val="0.962528732203929"/>
          <c:h val="0.3868186625925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Feuil3!$K$1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Feuil3!$J$2:$J$4</c:f>
              <c:strCache>
                <c:ptCount val="3"/>
                <c:pt idx="0">
                  <c:v>PLACEMENT PAR PSYCHIATRE</c:v>
                </c:pt>
                <c:pt idx="1">
                  <c:v>PLACEMENT PAR MEDECIN REGULATEUR </c:v>
                </c:pt>
                <c:pt idx="2">
                  <c:v>PLACEMENT SANS APPEL PREALABLE</c:v>
                </c:pt>
              </c:strCache>
            </c:strRef>
          </c:cat>
          <c:val>
            <c:numRef>
              <c:f>Feuil3!$K$2:$K$4</c:f>
              <c:numCache>
                <c:formatCode>General</c:formatCode>
                <c:ptCount val="3"/>
                <c:pt idx="0">
                  <c:v>11.0</c:v>
                </c:pt>
                <c:pt idx="1">
                  <c:v>10.0</c:v>
                </c:pt>
                <c:pt idx="2">
                  <c:v>4.0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Fig.</a:t>
            </a:r>
            <a:r>
              <a:rPr lang="en-US" baseline="0" dirty="0" smtClean="0"/>
              <a:t> 11 : </a:t>
            </a:r>
            <a:r>
              <a:rPr lang="en-US" dirty="0" err="1" smtClean="0"/>
              <a:t>Médecins</a:t>
            </a: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 à </a:t>
            </a:r>
            <a:r>
              <a:rPr lang="en-US" baseline="0" dirty="0" err="1"/>
              <a:t>l'origine</a:t>
            </a:r>
            <a:r>
              <a:rPr lang="en-US" baseline="0" dirty="0"/>
              <a:t> du placement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 smtClean="0"/>
              <a:t>psychiatrie</a:t>
            </a:r>
            <a:r>
              <a:rPr lang="en-US" baseline="0" dirty="0" smtClean="0"/>
              <a:t> </a:t>
            </a:r>
            <a:r>
              <a:rPr lang="fr-FR" sz="1800" b="1" i="0" baseline="0" dirty="0" smtClean="0">
                <a:effectLst/>
              </a:rPr>
              <a:t>des patients ayant une mesure de SPSC et aucun risque somatique.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0392006846641365"/>
          <c:y val="0.220772245541615"/>
          <c:w val="0.731833980882001"/>
          <c:h val="0.779227754458385"/>
        </c:manualLayout>
      </c:layout>
      <c:pie3DChart>
        <c:varyColors val="1"/>
        <c:ser>
          <c:idx val="0"/>
          <c:order val="0"/>
          <c:tx>
            <c:strRef>
              <c:f>Feuil3!$K$1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Feuil3!$J$2:$J$4</c:f>
              <c:strCache>
                <c:ptCount val="3"/>
                <c:pt idx="0">
                  <c:v>PLACEMENT PAR PSYCHIATRE</c:v>
                </c:pt>
                <c:pt idx="1">
                  <c:v>PLACEMENT PAR MEDECIN REGULATEUR </c:v>
                </c:pt>
                <c:pt idx="2">
                  <c:v>PLACEMENT SANS APPEL PREALABLE</c:v>
                </c:pt>
              </c:strCache>
            </c:strRef>
          </c:cat>
          <c:val>
            <c:numRef>
              <c:f>Feuil3!$K$2:$K$4</c:f>
              <c:numCache>
                <c:formatCode>General</c:formatCode>
                <c:ptCount val="3"/>
                <c:pt idx="0">
                  <c:v>11.0</c:v>
                </c:pt>
                <c:pt idx="1">
                  <c:v>10.0</c:v>
                </c:pt>
                <c:pt idx="2">
                  <c:v>4.0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11T20:44:30.991" idx="7">
    <p:pos x="10" y="10"/>
    <p:text>Parmi les 40% de SPSC, 80.4% établissement du SPSC durant la PEC régulée par le CRRA, 8.8% SPSC avant l'appel du CRRA 13.</p:text>
    <p:extLst>
      <p:ext uri="{C676402C-5697-4E1C-873F-D02D1690AC5C}">
        <p15:threadingInfo xmlns:p15="http://schemas.microsoft.com/office/powerpoint/2012/main" xmlns="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07T19:58:51.863" idx="2">
    <p:pos x="10" y="10"/>
    <p:text>appel psy sans placement :</p:text>
    <p:extLst>
      <p:ext uri="{C676402C-5697-4E1C-873F-D02D1690AC5C}">
        <p15:threadingInfo xmlns:p15="http://schemas.microsoft.com/office/powerpoint/2012/main" xmlns="" timeZoneBias="-60"/>
      </p:ext>
    </p:extLst>
  </p:cm>
  <p:cm authorId="1" dt="2017-01-07T19:59:57.159" idx="3">
    <p:pos x="10" y="146"/>
    <p:text>- H26 ans; en vacances avec famille; trouble du comportement avec famille et  proprietaire deja remarqué par gendarmerie; appel du proprietaire. Med regul appel psy OKURG.</p:text>
    <p:extLst>
      <p:ext uri="{C676402C-5697-4E1C-873F-D02D1690AC5C}">
        <p15:threadingInfo xmlns:p15="http://schemas.microsoft.com/office/powerpoint/2012/main" xmlns="" timeZoneBias="-60">
          <p15:parentCm authorId="1" idx="2"/>
        </p15:threadingInfo>
      </p:ext>
    </p:extLst>
  </p:cm>
  <p:cm authorId="1" dt="2017-01-07T20:16:40.498" idx="4">
    <p:pos x="10" y="282"/>
    <p:text>•	H43 ans médecin; crise d’épilepsie ; atc : addiction OH/tramadol-hospitalisations en psy-en cours de SPDTU; ttt : depakote/simbalta/tercian; Bilan pompiers sans anomalie ; appel psy de garde qui recommande passage UAUP pour évaluation par PH finalement LSP car frere médecin passera à domicile.</p:text>
    <p:extLst>
      <p:ext uri="{C676402C-5697-4E1C-873F-D02D1690AC5C}">
        <p15:threadingInfo xmlns:p15="http://schemas.microsoft.com/office/powerpoint/2012/main" xmlns="" timeZoneBias="-60">
          <p15:parentCm authorId="1" idx="2"/>
        </p15:threadingInfo>
      </p:ext>
    </p:extLst>
  </p:cm>
  <p:cm authorId="1" dt="2017-01-07T20:29:25.992" idx="5">
    <p:pos x="10" y="418"/>
    <p:text>•	H29a ; ATC : aucun ; appel de la sœur psychiatre pour symptomes de schyzophrénie : delire, idée parano, isolement, amaigrissement, refus hospit. Envoie SAMU. LSP avec accord de la sœur.</p:text>
    <p:extLst>
      <p:ext uri="{C676402C-5697-4E1C-873F-D02D1690AC5C}">
        <p15:threadingInfo xmlns:p15="http://schemas.microsoft.com/office/powerpoint/2012/main" xmlns="" timeZoneBias="-60">
          <p15:parentCm authorId="1" idx="2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4DE0EA-6753-4C1E-9785-3487DBC87CF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1E66E58-AD7B-4045-AFAC-42D76B996C64}">
      <dgm:prSet phldrT="[Texte]"/>
      <dgm:spPr/>
      <dgm:t>
        <a:bodyPr/>
        <a:lstStyle/>
        <a:p>
          <a:r>
            <a:rPr lang="fr-FR" dirty="0" smtClean="0"/>
            <a:t>869 dossiers</a:t>
          </a:r>
          <a:endParaRPr lang="fr-FR" dirty="0"/>
        </a:p>
      </dgm:t>
    </dgm:pt>
    <dgm:pt modelId="{70ED45E5-6BBB-4C0B-B193-2F45F94C95E8}" type="parTrans" cxnId="{E1F1B717-D07F-41D0-9990-D269B179A1CE}">
      <dgm:prSet/>
      <dgm:spPr/>
      <dgm:t>
        <a:bodyPr/>
        <a:lstStyle/>
        <a:p>
          <a:endParaRPr lang="fr-FR"/>
        </a:p>
      </dgm:t>
    </dgm:pt>
    <dgm:pt modelId="{A01F5D34-7F93-4074-A94D-C8B8AFD96BC0}" type="sibTrans" cxnId="{E1F1B717-D07F-41D0-9990-D269B179A1CE}">
      <dgm:prSet/>
      <dgm:spPr/>
      <dgm:t>
        <a:bodyPr/>
        <a:lstStyle/>
        <a:p>
          <a:endParaRPr lang="fr-FR"/>
        </a:p>
      </dgm:t>
    </dgm:pt>
    <dgm:pt modelId="{02AEB8AD-1D2F-4423-A25C-173DC793AB72}">
      <dgm:prSet phldrT="[Texte]"/>
      <dgm:spPr/>
      <dgm:t>
        <a:bodyPr/>
        <a:lstStyle/>
        <a:p>
          <a:r>
            <a:rPr lang="fr-FR" dirty="0" smtClean="0"/>
            <a:t>328 dossiers </a:t>
          </a:r>
          <a:endParaRPr lang="fr-FR" dirty="0"/>
        </a:p>
      </dgm:t>
    </dgm:pt>
    <dgm:pt modelId="{064EB567-C097-4437-A0BF-39E6D304B488}" type="parTrans" cxnId="{AA055B5E-0DDD-42D7-A6D2-3C64501BECE8}">
      <dgm:prSet/>
      <dgm:spPr/>
      <dgm:t>
        <a:bodyPr/>
        <a:lstStyle/>
        <a:p>
          <a:endParaRPr lang="fr-FR"/>
        </a:p>
      </dgm:t>
    </dgm:pt>
    <dgm:pt modelId="{E5755683-7D40-4F70-B778-B015A27CAF8F}" type="sibTrans" cxnId="{AA055B5E-0DDD-42D7-A6D2-3C64501BECE8}">
      <dgm:prSet/>
      <dgm:spPr/>
      <dgm:t>
        <a:bodyPr/>
        <a:lstStyle/>
        <a:p>
          <a:endParaRPr lang="fr-FR"/>
        </a:p>
      </dgm:t>
    </dgm:pt>
    <dgm:pt modelId="{A7BA21D1-2C19-4CAF-A5E4-C221D91DE44F}">
      <dgm:prSet phldrT="[Texte]" custT="1"/>
      <dgm:spPr/>
      <dgm:t>
        <a:bodyPr/>
        <a:lstStyle/>
        <a:p>
          <a:r>
            <a:rPr lang="fr-FR" sz="2000" dirty="0" smtClean="0"/>
            <a:t>Analyse démographique, du devenir et des modes de transport des patients (analyse 1).</a:t>
          </a:r>
          <a:endParaRPr lang="fr-FR" sz="2000" dirty="0"/>
        </a:p>
      </dgm:t>
    </dgm:pt>
    <dgm:pt modelId="{4A6484EC-7EF0-4B3D-B7D8-2C7B9F352A08}" type="parTrans" cxnId="{13C3BF7D-A547-4274-B57B-4DC0D4690B16}">
      <dgm:prSet/>
      <dgm:spPr/>
      <dgm:t>
        <a:bodyPr/>
        <a:lstStyle/>
        <a:p>
          <a:endParaRPr lang="fr-FR"/>
        </a:p>
      </dgm:t>
    </dgm:pt>
    <dgm:pt modelId="{07B1FE8B-059C-4DBD-9743-6000F3EBEB92}" type="sibTrans" cxnId="{13C3BF7D-A547-4274-B57B-4DC0D4690B16}">
      <dgm:prSet/>
      <dgm:spPr/>
      <dgm:t>
        <a:bodyPr/>
        <a:lstStyle/>
        <a:p>
          <a:endParaRPr lang="fr-FR"/>
        </a:p>
      </dgm:t>
    </dgm:pt>
    <dgm:pt modelId="{E4F88977-ECC6-4F8A-B612-9508F627FA57}">
      <dgm:prSet phldrT="[Texte]" custT="1"/>
      <dgm:spPr/>
      <dgm:t>
        <a:bodyPr/>
        <a:lstStyle/>
        <a:p>
          <a:r>
            <a:rPr lang="fr-FR" sz="1800" dirty="0" smtClean="0"/>
            <a:t>Analyse détaillée de chaque observation (lecture et si nécessaire écoute des bandes sonores) pour connaitre les facteurs influençant l’orientation des patients (analyse 2).</a:t>
          </a:r>
          <a:endParaRPr lang="fr-FR" sz="1800" dirty="0"/>
        </a:p>
      </dgm:t>
    </dgm:pt>
    <dgm:pt modelId="{78E607EB-BDC3-438F-9C00-5260EEE5996C}" type="parTrans" cxnId="{81C45F4C-05C2-439D-AF59-266BD2553467}">
      <dgm:prSet/>
      <dgm:spPr/>
      <dgm:t>
        <a:bodyPr/>
        <a:lstStyle/>
        <a:p>
          <a:endParaRPr lang="fr-FR"/>
        </a:p>
      </dgm:t>
    </dgm:pt>
    <dgm:pt modelId="{1BBE93F2-F2AC-4170-B5EA-41D93B248897}" type="sibTrans" cxnId="{81C45F4C-05C2-439D-AF59-266BD2553467}">
      <dgm:prSet/>
      <dgm:spPr/>
      <dgm:t>
        <a:bodyPr/>
        <a:lstStyle/>
        <a:p>
          <a:endParaRPr lang="fr-FR"/>
        </a:p>
      </dgm:t>
    </dgm:pt>
    <dgm:pt modelId="{CBA76005-DC96-42F9-B494-81E6038E60FE}" type="pres">
      <dgm:prSet presAssocID="{474DE0EA-6753-4C1E-9785-3487DBC87CF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E946327-D105-43A3-969A-E5AC53299B70}" type="pres">
      <dgm:prSet presAssocID="{474DE0EA-6753-4C1E-9785-3487DBC87CF2}" presName="hierFlow" presStyleCnt="0"/>
      <dgm:spPr/>
    </dgm:pt>
    <dgm:pt modelId="{49666BAF-7A38-4B83-863A-A1D197850C60}" type="pres">
      <dgm:prSet presAssocID="{474DE0EA-6753-4C1E-9785-3487DBC87CF2}" presName="firstBuf" presStyleCnt="0"/>
      <dgm:spPr/>
    </dgm:pt>
    <dgm:pt modelId="{DE4DAA55-3F2F-4CE1-B48A-A4E394C54725}" type="pres">
      <dgm:prSet presAssocID="{474DE0EA-6753-4C1E-9785-3487DBC87CF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F17D967-0D93-4925-899A-F3D7C6AE9E5C}" type="pres">
      <dgm:prSet presAssocID="{21E66E58-AD7B-4045-AFAC-42D76B996C64}" presName="Name14" presStyleCnt="0"/>
      <dgm:spPr/>
    </dgm:pt>
    <dgm:pt modelId="{79875920-6D71-4304-8BF3-26DC3C0E5D79}" type="pres">
      <dgm:prSet presAssocID="{21E66E58-AD7B-4045-AFAC-42D76B996C64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6518669-90FD-4493-A944-CC2BB4844E01}" type="pres">
      <dgm:prSet presAssocID="{21E66E58-AD7B-4045-AFAC-42D76B996C64}" presName="hierChild2" presStyleCnt="0"/>
      <dgm:spPr/>
    </dgm:pt>
    <dgm:pt modelId="{5E16DB40-8E12-48B6-82D2-EBDB87EAF63C}" type="pres">
      <dgm:prSet presAssocID="{064EB567-C097-4437-A0BF-39E6D304B488}" presName="Name19" presStyleLbl="parChTrans1D2" presStyleIdx="0" presStyleCnt="1"/>
      <dgm:spPr/>
      <dgm:t>
        <a:bodyPr/>
        <a:lstStyle/>
        <a:p>
          <a:endParaRPr lang="fr-FR"/>
        </a:p>
      </dgm:t>
    </dgm:pt>
    <dgm:pt modelId="{CB8644AB-23C0-431D-98D8-3271CBC8144B}" type="pres">
      <dgm:prSet presAssocID="{02AEB8AD-1D2F-4423-A25C-173DC793AB72}" presName="Name21" presStyleCnt="0"/>
      <dgm:spPr/>
    </dgm:pt>
    <dgm:pt modelId="{34C3067A-7D24-4B7C-AD71-3B9819687444}" type="pres">
      <dgm:prSet presAssocID="{02AEB8AD-1D2F-4423-A25C-173DC793AB72}" presName="level2Shape" presStyleLbl="node2" presStyleIdx="0" presStyleCnt="1"/>
      <dgm:spPr/>
      <dgm:t>
        <a:bodyPr/>
        <a:lstStyle/>
        <a:p>
          <a:endParaRPr lang="fr-FR"/>
        </a:p>
      </dgm:t>
    </dgm:pt>
    <dgm:pt modelId="{B53B9150-4C43-4D81-BC45-273507891EEE}" type="pres">
      <dgm:prSet presAssocID="{02AEB8AD-1D2F-4423-A25C-173DC793AB72}" presName="hierChild3" presStyleCnt="0"/>
      <dgm:spPr/>
    </dgm:pt>
    <dgm:pt modelId="{3DF2BCE2-4B65-4912-8A5D-9CE27D00C910}" type="pres">
      <dgm:prSet presAssocID="{474DE0EA-6753-4C1E-9785-3487DBC87CF2}" presName="bgShapesFlow" presStyleCnt="0"/>
      <dgm:spPr/>
    </dgm:pt>
    <dgm:pt modelId="{DCD8708B-6651-4FFB-8D77-668E4F2167F9}" type="pres">
      <dgm:prSet presAssocID="{A7BA21D1-2C19-4CAF-A5E4-C221D91DE44F}" presName="rectComp" presStyleCnt="0"/>
      <dgm:spPr/>
    </dgm:pt>
    <dgm:pt modelId="{6CD7E947-C831-4F40-B8EB-7E3B31578F03}" type="pres">
      <dgm:prSet presAssocID="{A7BA21D1-2C19-4CAF-A5E4-C221D91DE44F}" presName="bgRect" presStyleLbl="bgShp" presStyleIdx="0" presStyleCnt="2" custLinFactNeighborX="382" custLinFactNeighborY="-136"/>
      <dgm:spPr/>
      <dgm:t>
        <a:bodyPr/>
        <a:lstStyle/>
        <a:p>
          <a:endParaRPr lang="fr-FR"/>
        </a:p>
      </dgm:t>
    </dgm:pt>
    <dgm:pt modelId="{EBA9E755-E84A-4D6A-A554-A134000FE0D1}" type="pres">
      <dgm:prSet presAssocID="{A7BA21D1-2C19-4CAF-A5E4-C221D91DE44F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34A7475-902F-4B12-9016-01546CD90468}" type="pres">
      <dgm:prSet presAssocID="{A7BA21D1-2C19-4CAF-A5E4-C221D91DE44F}" presName="spComp" presStyleCnt="0"/>
      <dgm:spPr/>
    </dgm:pt>
    <dgm:pt modelId="{0FEB6DC9-604D-4B46-855D-36B679533E1D}" type="pres">
      <dgm:prSet presAssocID="{A7BA21D1-2C19-4CAF-A5E4-C221D91DE44F}" presName="vSp" presStyleCnt="0"/>
      <dgm:spPr/>
    </dgm:pt>
    <dgm:pt modelId="{D91864DF-9D0C-44E4-A10D-A06D183C7C7A}" type="pres">
      <dgm:prSet presAssocID="{E4F88977-ECC6-4F8A-B612-9508F627FA57}" presName="rectComp" presStyleCnt="0"/>
      <dgm:spPr/>
    </dgm:pt>
    <dgm:pt modelId="{64A9AE6A-8C3E-4097-90EE-24DFF40FB759}" type="pres">
      <dgm:prSet presAssocID="{E4F88977-ECC6-4F8A-B612-9508F627FA57}" presName="bgRect" presStyleLbl="bgShp" presStyleIdx="1" presStyleCnt="2"/>
      <dgm:spPr/>
      <dgm:t>
        <a:bodyPr/>
        <a:lstStyle/>
        <a:p>
          <a:endParaRPr lang="fr-FR"/>
        </a:p>
      </dgm:t>
    </dgm:pt>
    <dgm:pt modelId="{A0297A93-3427-44A7-B812-2A9521E39AF0}" type="pres">
      <dgm:prSet presAssocID="{E4F88977-ECC6-4F8A-B612-9508F627FA57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2FE6C47-B587-4F36-9CE4-E39A577FCCB9}" type="presOf" srcId="{A7BA21D1-2C19-4CAF-A5E4-C221D91DE44F}" destId="{6CD7E947-C831-4F40-B8EB-7E3B31578F03}" srcOrd="0" destOrd="0" presId="urn:microsoft.com/office/officeart/2005/8/layout/hierarchy6"/>
    <dgm:cxn modelId="{774250D2-D8D3-43E8-BAF0-EE8C995C428A}" type="presOf" srcId="{A7BA21D1-2C19-4CAF-A5E4-C221D91DE44F}" destId="{EBA9E755-E84A-4D6A-A554-A134000FE0D1}" srcOrd="1" destOrd="0" presId="urn:microsoft.com/office/officeart/2005/8/layout/hierarchy6"/>
    <dgm:cxn modelId="{DDD63C13-FE57-48B7-8582-4744FBE40F62}" type="presOf" srcId="{474DE0EA-6753-4C1E-9785-3487DBC87CF2}" destId="{CBA76005-DC96-42F9-B494-81E6038E60FE}" srcOrd="0" destOrd="0" presId="urn:microsoft.com/office/officeart/2005/8/layout/hierarchy6"/>
    <dgm:cxn modelId="{AFADB0B2-C941-4AE6-94B2-FDD3D3421F16}" type="presOf" srcId="{E4F88977-ECC6-4F8A-B612-9508F627FA57}" destId="{A0297A93-3427-44A7-B812-2A9521E39AF0}" srcOrd="1" destOrd="0" presId="urn:microsoft.com/office/officeart/2005/8/layout/hierarchy6"/>
    <dgm:cxn modelId="{81C45F4C-05C2-439D-AF59-266BD2553467}" srcId="{474DE0EA-6753-4C1E-9785-3487DBC87CF2}" destId="{E4F88977-ECC6-4F8A-B612-9508F627FA57}" srcOrd="2" destOrd="0" parTransId="{78E607EB-BDC3-438F-9C00-5260EEE5996C}" sibTransId="{1BBE93F2-F2AC-4170-B5EA-41D93B248897}"/>
    <dgm:cxn modelId="{E1F1B717-D07F-41D0-9990-D269B179A1CE}" srcId="{474DE0EA-6753-4C1E-9785-3487DBC87CF2}" destId="{21E66E58-AD7B-4045-AFAC-42D76B996C64}" srcOrd="0" destOrd="0" parTransId="{70ED45E5-6BBB-4C0B-B193-2F45F94C95E8}" sibTransId="{A01F5D34-7F93-4074-A94D-C8B8AFD96BC0}"/>
    <dgm:cxn modelId="{13C3BF7D-A547-4274-B57B-4DC0D4690B16}" srcId="{474DE0EA-6753-4C1E-9785-3487DBC87CF2}" destId="{A7BA21D1-2C19-4CAF-A5E4-C221D91DE44F}" srcOrd="1" destOrd="0" parTransId="{4A6484EC-7EF0-4B3D-B7D8-2C7B9F352A08}" sibTransId="{07B1FE8B-059C-4DBD-9743-6000F3EBEB92}"/>
    <dgm:cxn modelId="{4EFD71A7-5743-477D-9033-1F6A26DC8A0B}" type="presOf" srcId="{E4F88977-ECC6-4F8A-B612-9508F627FA57}" destId="{64A9AE6A-8C3E-4097-90EE-24DFF40FB759}" srcOrd="0" destOrd="0" presId="urn:microsoft.com/office/officeart/2005/8/layout/hierarchy6"/>
    <dgm:cxn modelId="{AA055B5E-0DDD-42D7-A6D2-3C64501BECE8}" srcId="{21E66E58-AD7B-4045-AFAC-42D76B996C64}" destId="{02AEB8AD-1D2F-4423-A25C-173DC793AB72}" srcOrd="0" destOrd="0" parTransId="{064EB567-C097-4437-A0BF-39E6D304B488}" sibTransId="{E5755683-7D40-4F70-B778-B015A27CAF8F}"/>
    <dgm:cxn modelId="{1E4F8712-B089-4FD3-A43A-A74A4D4B2B30}" type="presOf" srcId="{21E66E58-AD7B-4045-AFAC-42D76B996C64}" destId="{79875920-6D71-4304-8BF3-26DC3C0E5D79}" srcOrd="0" destOrd="0" presId="urn:microsoft.com/office/officeart/2005/8/layout/hierarchy6"/>
    <dgm:cxn modelId="{786A4AFC-C3C2-47F3-8312-94F88F2CC097}" type="presOf" srcId="{02AEB8AD-1D2F-4423-A25C-173DC793AB72}" destId="{34C3067A-7D24-4B7C-AD71-3B9819687444}" srcOrd="0" destOrd="0" presId="urn:microsoft.com/office/officeart/2005/8/layout/hierarchy6"/>
    <dgm:cxn modelId="{7E4C2D69-D537-46CD-A651-D6E98CC24B0C}" type="presOf" srcId="{064EB567-C097-4437-A0BF-39E6D304B488}" destId="{5E16DB40-8E12-48B6-82D2-EBDB87EAF63C}" srcOrd="0" destOrd="0" presId="urn:microsoft.com/office/officeart/2005/8/layout/hierarchy6"/>
    <dgm:cxn modelId="{B836CCEA-10C8-43DF-AB22-1DBE8E22583F}" type="presParOf" srcId="{CBA76005-DC96-42F9-B494-81E6038E60FE}" destId="{1E946327-D105-43A3-969A-E5AC53299B70}" srcOrd="0" destOrd="0" presId="urn:microsoft.com/office/officeart/2005/8/layout/hierarchy6"/>
    <dgm:cxn modelId="{1C463506-C776-48BB-9AEA-57897715BF1C}" type="presParOf" srcId="{1E946327-D105-43A3-969A-E5AC53299B70}" destId="{49666BAF-7A38-4B83-863A-A1D197850C60}" srcOrd="0" destOrd="0" presId="urn:microsoft.com/office/officeart/2005/8/layout/hierarchy6"/>
    <dgm:cxn modelId="{99A303BA-D2AB-4628-8D68-2D3E556DD902}" type="presParOf" srcId="{1E946327-D105-43A3-969A-E5AC53299B70}" destId="{DE4DAA55-3F2F-4CE1-B48A-A4E394C54725}" srcOrd="1" destOrd="0" presId="urn:microsoft.com/office/officeart/2005/8/layout/hierarchy6"/>
    <dgm:cxn modelId="{0BBD74F0-5404-4C43-9C82-FD9FF9F47366}" type="presParOf" srcId="{DE4DAA55-3F2F-4CE1-B48A-A4E394C54725}" destId="{0F17D967-0D93-4925-899A-F3D7C6AE9E5C}" srcOrd="0" destOrd="0" presId="urn:microsoft.com/office/officeart/2005/8/layout/hierarchy6"/>
    <dgm:cxn modelId="{C622AADB-8FDC-4FFA-9D0E-9586126E22EB}" type="presParOf" srcId="{0F17D967-0D93-4925-899A-F3D7C6AE9E5C}" destId="{79875920-6D71-4304-8BF3-26DC3C0E5D79}" srcOrd="0" destOrd="0" presId="urn:microsoft.com/office/officeart/2005/8/layout/hierarchy6"/>
    <dgm:cxn modelId="{D8262C55-6720-4D56-8248-92823854146E}" type="presParOf" srcId="{0F17D967-0D93-4925-899A-F3D7C6AE9E5C}" destId="{36518669-90FD-4493-A944-CC2BB4844E01}" srcOrd="1" destOrd="0" presId="urn:microsoft.com/office/officeart/2005/8/layout/hierarchy6"/>
    <dgm:cxn modelId="{449E4DD7-C69B-4700-AC48-EB25BF69F226}" type="presParOf" srcId="{36518669-90FD-4493-A944-CC2BB4844E01}" destId="{5E16DB40-8E12-48B6-82D2-EBDB87EAF63C}" srcOrd="0" destOrd="0" presId="urn:microsoft.com/office/officeart/2005/8/layout/hierarchy6"/>
    <dgm:cxn modelId="{051EDABB-5D79-4CAB-A0D3-CD9EC17FE104}" type="presParOf" srcId="{36518669-90FD-4493-A944-CC2BB4844E01}" destId="{CB8644AB-23C0-431D-98D8-3271CBC8144B}" srcOrd="1" destOrd="0" presId="urn:microsoft.com/office/officeart/2005/8/layout/hierarchy6"/>
    <dgm:cxn modelId="{DBE52BDA-83EA-48C5-8838-AD589085F692}" type="presParOf" srcId="{CB8644AB-23C0-431D-98D8-3271CBC8144B}" destId="{34C3067A-7D24-4B7C-AD71-3B9819687444}" srcOrd="0" destOrd="0" presId="urn:microsoft.com/office/officeart/2005/8/layout/hierarchy6"/>
    <dgm:cxn modelId="{C9FCF120-4885-4166-9CAE-FB6B741E8DF1}" type="presParOf" srcId="{CB8644AB-23C0-431D-98D8-3271CBC8144B}" destId="{B53B9150-4C43-4D81-BC45-273507891EEE}" srcOrd="1" destOrd="0" presId="urn:microsoft.com/office/officeart/2005/8/layout/hierarchy6"/>
    <dgm:cxn modelId="{4C67E75B-F3B3-4185-A32D-2E6E20D13F99}" type="presParOf" srcId="{CBA76005-DC96-42F9-B494-81E6038E60FE}" destId="{3DF2BCE2-4B65-4912-8A5D-9CE27D00C910}" srcOrd="1" destOrd="0" presId="urn:microsoft.com/office/officeart/2005/8/layout/hierarchy6"/>
    <dgm:cxn modelId="{0343537D-0A28-49D0-8687-E83B01A25562}" type="presParOf" srcId="{3DF2BCE2-4B65-4912-8A5D-9CE27D00C910}" destId="{DCD8708B-6651-4FFB-8D77-668E4F2167F9}" srcOrd="0" destOrd="0" presId="urn:microsoft.com/office/officeart/2005/8/layout/hierarchy6"/>
    <dgm:cxn modelId="{3A750986-D289-4B4D-B59D-9FF058097A89}" type="presParOf" srcId="{DCD8708B-6651-4FFB-8D77-668E4F2167F9}" destId="{6CD7E947-C831-4F40-B8EB-7E3B31578F03}" srcOrd="0" destOrd="0" presId="urn:microsoft.com/office/officeart/2005/8/layout/hierarchy6"/>
    <dgm:cxn modelId="{11A181CE-23BC-4F84-A100-21E1423CE61A}" type="presParOf" srcId="{DCD8708B-6651-4FFB-8D77-668E4F2167F9}" destId="{EBA9E755-E84A-4D6A-A554-A134000FE0D1}" srcOrd="1" destOrd="0" presId="urn:microsoft.com/office/officeart/2005/8/layout/hierarchy6"/>
    <dgm:cxn modelId="{CFDBA65F-33C3-4B76-8416-9534B8D89861}" type="presParOf" srcId="{3DF2BCE2-4B65-4912-8A5D-9CE27D00C910}" destId="{A34A7475-902F-4B12-9016-01546CD90468}" srcOrd="1" destOrd="0" presId="urn:microsoft.com/office/officeart/2005/8/layout/hierarchy6"/>
    <dgm:cxn modelId="{814EA1F8-7323-48BE-B603-3FA3C0ACAEFB}" type="presParOf" srcId="{A34A7475-902F-4B12-9016-01546CD90468}" destId="{0FEB6DC9-604D-4B46-855D-36B679533E1D}" srcOrd="0" destOrd="0" presId="urn:microsoft.com/office/officeart/2005/8/layout/hierarchy6"/>
    <dgm:cxn modelId="{D733F59A-CE5C-436B-994F-D0AB84894AE8}" type="presParOf" srcId="{3DF2BCE2-4B65-4912-8A5D-9CE27D00C910}" destId="{D91864DF-9D0C-44E4-A10D-A06D183C7C7A}" srcOrd="2" destOrd="0" presId="urn:microsoft.com/office/officeart/2005/8/layout/hierarchy6"/>
    <dgm:cxn modelId="{8E068569-02B6-4EF1-AD63-7207661FAD89}" type="presParOf" srcId="{D91864DF-9D0C-44E4-A10D-A06D183C7C7A}" destId="{64A9AE6A-8C3E-4097-90EE-24DFF40FB759}" srcOrd="0" destOrd="0" presId="urn:microsoft.com/office/officeart/2005/8/layout/hierarchy6"/>
    <dgm:cxn modelId="{4BC05981-070F-4965-BD56-38C0D0284138}" type="presParOf" srcId="{D91864DF-9D0C-44E4-A10D-A06D183C7C7A}" destId="{A0297A93-3427-44A7-B812-2A9521E39AF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9AE6A-8C3E-4097-90EE-24DFF40FB759}">
      <dsp:nvSpPr>
        <dsp:cNvPr id="0" name=""/>
        <dsp:cNvSpPr/>
      </dsp:nvSpPr>
      <dsp:spPr>
        <a:xfrm>
          <a:off x="0" y="2361897"/>
          <a:ext cx="9908771" cy="20170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Analyse détaillée de chaque observation (lecture et si nécessaire écoute des bandes sonores) pour connaitre les facteurs influençant l’orientation des patients (analyse 2).</a:t>
          </a:r>
          <a:endParaRPr lang="fr-FR" sz="1800" kern="1200" dirty="0"/>
        </a:p>
      </dsp:txBody>
      <dsp:txXfrm>
        <a:off x="0" y="2361897"/>
        <a:ext cx="2972631" cy="2017012"/>
      </dsp:txXfrm>
    </dsp:sp>
    <dsp:sp modelId="{6CD7E947-C831-4F40-B8EB-7E3B31578F03}">
      <dsp:nvSpPr>
        <dsp:cNvPr id="0" name=""/>
        <dsp:cNvSpPr/>
      </dsp:nvSpPr>
      <dsp:spPr>
        <a:xfrm>
          <a:off x="0" y="0"/>
          <a:ext cx="9908771" cy="20170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Analyse démographique, du devenir et des modes de transport des patients (analyse 1).</a:t>
          </a:r>
          <a:endParaRPr lang="fr-FR" sz="2000" kern="1200" dirty="0"/>
        </a:p>
      </dsp:txBody>
      <dsp:txXfrm>
        <a:off x="0" y="0"/>
        <a:ext cx="2972631" cy="2017012"/>
      </dsp:txXfrm>
    </dsp:sp>
    <dsp:sp modelId="{79875920-6D71-4304-8BF3-26DC3C0E5D79}">
      <dsp:nvSpPr>
        <dsp:cNvPr id="0" name=""/>
        <dsp:cNvSpPr/>
      </dsp:nvSpPr>
      <dsp:spPr>
        <a:xfrm>
          <a:off x="5055891" y="173455"/>
          <a:ext cx="2571444" cy="17142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 smtClean="0"/>
            <a:t>869 dossiers</a:t>
          </a:r>
          <a:endParaRPr lang="fr-FR" sz="4500" kern="1200" dirty="0"/>
        </a:p>
      </dsp:txBody>
      <dsp:txXfrm>
        <a:off x="5106101" y="223665"/>
        <a:ext cx="2471024" cy="1613876"/>
      </dsp:txXfrm>
    </dsp:sp>
    <dsp:sp modelId="{5E16DB40-8E12-48B6-82D2-EBDB87EAF63C}">
      <dsp:nvSpPr>
        <dsp:cNvPr id="0" name=""/>
        <dsp:cNvSpPr/>
      </dsp:nvSpPr>
      <dsp:spPr>
        <a:xfrm>
          <a:off x="6295893" y="1887752"/>
          <a:ext cx="91440" cy="6857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571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C3067A-7D24-4B7C-AD71-3B9819687444}">
      <dsp:nvSpPr>
        <dsp:cNvPr id="0" name=""/>
        <dsp:cNvSpPr/>
      </dsp:nvSpPr>
      <dsp:spPr>
        <a:xfrm>
          <a:off x="5055891" y="2573470"/>
          <a:ext cx="2571444" cy="17142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 smtClean="0"/>
            <a:t>328 dossiers </a:t>
          </a:r>
          <a:endParaRPr lang="fr-FR" sz="4500" kern="1200" dirty="0"/>
        </a:p>
      </dsp:txBody>
      <dsp:txXfrm>
        <a:off x="5106101" y="2623680"/>
        <a:ext cx="2471024" cy="1613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FA008-A61A-B845-B680-3BE97EAECD8B}" type="datetimeFigureOut">
              <a:rPr lang="fr-FR" smtClean="0"/>
              <a:t>12/01/17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1D0FF-D11F-F340-B746-CDC62CB5A1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724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michael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356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251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518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188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980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739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708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968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843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440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38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700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391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475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078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577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439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424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5297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6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426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Marine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84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76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360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226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1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Michael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1D0FF-D11F-F340-B746-CDC62CB5A16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2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82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2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96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1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14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9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60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4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5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16AA21-1863-4931-97CB-99D0A168701B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0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14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12/01/17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71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comments" Target="../comments/commen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comments" Target="../comments/commen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800" dirty="0" smtClean="0">
                <a:solidFill>
                  <a:schemeClr val="accent2"/>
                </a:solidFill>
              </a:rPr>
              <a:t>Approche de la régulation médicale des Soins </a:t>
            </a:r>
            <a:r>
              <a:rPr lang="fr-FR" sz="4800" dirty="0">
                <a:solidFill>
                  <a:schemeClr val="accent2"/>
                </a:solidFill>
              </a:rPr>
              <a:t>P</a:t>
            </a:r>
            <a:r>
              <a:rPr lang="fr-FR" sz="4800" dirty="0" smtClean="0">
                <a:solidFill>
                  <a:schemeClr val="accent2"/>
                </a:solidFill>
              </a:rPr>
              <a:t>sychiatriques </a:t>
            </a:r>
            <a:r>
              <a:rPr lang="fr-FR" sz="4800" dirty="0">
                <a:solidFill>
                  <a:schemeClr val="accent2"/>
                </a:solidFill>
              </a:rPr>
              <a:t>S</a:t>
            </a:r>
            <a:r>
              <a:rPr lang="fr-FR" sz="4800" dirty="0" smtClean="0">
                <a:solidFill>
                  <a:schemeClr val="accent2"/>
                </a:solidFill>
              </a:rPr>
              <a:t>ans </a:t>
            </a:r>
            <a:r>
              <a:rPr lang="fr-FR" sz="4800" dirty="0">
                <a:solidFill>
                  <a:schemeClr val="accent2"/>
                </a:solidFill>
              </a:rPr>
              <a:t>C</a:t>
            </a:r>
            <a:r>
              <a:rPr lang="fr-FR" sz="4800" dirty="0" smtClean="0">
                <a:solidFill>
                  <a:schemeClr val="accent2"/>
                </a:solidFill>
              </a:rPr>
              <a:t>onsentement au Centre de Réception et de Régulation des Appels</a:t>
            </a:r>
            <a:r>
              <a:rPr lang="fr-FR" sz="4800" dirty="0"/>
              <a:t> </a:t>
            </a:r>
            <a:r>
              <a:rPr lang="fr-FR" sz="4800" dirty="0" smtClean="0">
                <a:solidFill>
                  <a:schemeClr val="accent2"/>
                </a:solidFill>
              </a:rPr>
              <a:t>des Bouches du Rhône.</a:t>
            </a:r>
            <a:endParaRPr lang="fr-FR" sz="4800" dirty="0">
              <a:solidFill>
                <a:schemeClr val="accent2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0051" y="4466010"/>
            <a:ext cx="10058400" cy="1768535"/>
          </a:xfrm>
        </p:spPr>
        <p:txBody>
          <a:bodyPr>
            <a:normAutofit fontScale="92500" lnSpcReduction="10000"/>
          </a:bodyPr>
          <a:lstStyle/>
          <a:p>
            <a:r>
              <a:rPr lang="fr-FR" sz="1600" dirty="0" smtClean="0"/>
              <a:t>Avec Nos plus sincères remerciements au </a:t>
            </a:r>
            <a:r>
              <a:rPr lang="fr-FR" sz="1600" dirty="0"/>
              <a:t>Pr François </a:t>
            </a:r>
            <a:r>
              <a:rPr lang="fr-FR" sz="1600" dirty="0" err="1" smtClean="0"/>
              <a:t>Kerbaul</a:t>
            </a:r>
            <a:r>
              <a:rPr lang="fr-FR" sz="1600" smtClean="0"/>
              <a:t> et </a:t>
            </a:r>
            <a:r>
              <a:rPr lang="fr-FR" sz="1600" dirty="0"/>
              <a:t>au </a:t>
            </a:r>
            <a:r>
              <a:rPr lang="fr-FR" sz="1600" dirty="0" smtClean="0"/>
              <a:t>Dr Jean-Christophe </a:t>
            </a:r>
            <a:r>
              <a:rPr lang="fr-FR" sz="1600" dirty="0" err="1" smtClean="0"/>
              <a:t>devinat</a:t>
            </a:r>
            <a:r>
              <a:rPr lang="fr-FR" sz="1600" dirty="0" smtClean="0"/>
              <a:t> (SAMU 13)</a:t>
            </a:r>
          </a:p>
          <a:p>
            <a:pPr algn="r"/>
            <a:endParaRPr lang="fr-FR" sz="2000" dirty="0" smtClean="0"/>
          </a:p>
          <a:p>
            <a:pPr algn="r"/>
            <a:r>
              <a:rPr lang="fr-FR" sz="2000" dirty="0" smtClean="0"/>
              <a:t>DR </a:t>
            </a:r>
            <a:r>
              <a:rPr lang="fr-FR" sz="2000" dirty="0" err="1" smtClean="0"/>
              <a:t>LEJWi</a:t>
            </a:r>
            <a:r>
              <a:rPr lang="fr-FR" sz="2000" dirty="0" smtClean="0"/>
              <a:t> </a:t>
            </a:r>
            <a:r>
              <a:rPr lang="fr-FR" sz="2000" dirty="0" err="1" smtClean="0"/>
              <a:t>MicHaël</a:t>
            </a:r>
            <a:r>
              <a:rPr lang="fr-FR" sz="2000" dirty="0" smtClean="0"/>
              <a:t> (SAMU 13)</a:t>
            </a:r>
          </a:p>
          <a:p>
            <a:pPr algn="r"/>
            <a:r>
              <a:rPr lang="fr-FR" sz="2000" dirty="0"/>
              <a:t>Mougery </a:t>
            </a:r>
            <a:r>
              <a:rPr lang="fr-FR" sz="2000" dirty="0" smtClean="0"/>
              <a:t>Marine (</a:t>
            </a:r>
            <a:r>
              <a:rPr lang="fr-FR" sz="2000" dirty="0" err="1" smtClean="0"/>
              <a:t>desc</a:t>
            </a:r>
            <a:r>
              <a:rPr lang="fr-FR" sz="2000" dirty="0" smtClean="0"/>
              <a:t> MU)</a:t>
            </a:r>
            <a:endParaRPr lang="fr-FR" sz="2000" dirty="0"/>
          </a:p>
          <a:p>
            <a:endParaRPr lang="fr-FR" dirty="0" smtClean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20" y="270164"/>
            <a:ext cx="1678859" cy="15690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943" y="259773"/>
            <a:ext cx="5924550" cy="13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8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Matériel et méthode: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Objectifs :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03111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/>
              <a:t> </a:t>
            </a:r>
            <a:r>
              <a:rPr lang="fr-FR" sz="3200" dirty="0" smtClean="0"/>
              <a:t>Contexte : </a:t>
            </a:r>
            <a:r>
              <a:rPr lang="fr-FR" sz="2800" b="1" dirty="0" smtClean="0"/>
              <a:t>démarche d’amélioration des pratiques  à propos de la prise en charge des SPSC</a:t>
            </a:r>
            <a:r>
              <a:rPr lang="fr-FR" sz="2800" dirty="0" smtClean="0"/>
              <a:t> en pré hospitalier.</a:t>
            </a:r>
          </a:p>
          <a:p>
            <a:pPr marL="0" indent="0">
              <a:buNone/>
            </a:pPr>
            <a:endParaRPr lang="fr-FR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/>
              <a:t> </a:t>
            </a:r>
            <a:r>
              <a:rPr lang="fr-FR" sz="3200" dirty="0" smtClean="0"/>
              <a:t>Objectif </a:t>
            </a:r>
            <a:r>
              <a:rPr lang="fr-FR" sz="3200" dirty="0"/>
              <a:t>principal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800" b="1" dirty="0" smtClean="0"/>
              <a:t>Etudier </a:t>
            </a:r>
            <a:r>
              <a:rPr lang="fr-FR" sz="2800" b="1" dirty="0"/>
              <a:t>l’application des recommandations </a:t>
            </a:r>
            <a:r>
              <a:rPr lang="fr-FR" sz="2800" b="1" dirty="0" smtClean="0"/>
              <a:t>régionales de SPSC, </a:t>
            </a:r>
            <a:r>
              <a:rPr lang="fr-FR" sz="2800" dirty="0" smtClean="0"/>
              <a:t>et plus spécifiquement </a:t>
            </a:r>
            <a:r>
              <a:rPr lang="fr-FR" sz="2800" b="1" dirty="0" smtClean="0"/>
              <a:t>l’implication du psychiatre en régulation</a:t>
            </a:r>
            <a:r>
              <a:rPr lang="fr-FR" sz="2800" dirty="0" smtClean="0"/>
              <a:t>.</a:t>
            </a:r>
            <a:endParaRPr lang="fr-FR" sz="2800" dirty="0"/>
          </a:p>
          <a:p>
            <a:pPr marL="0" indent="0">
              <a:buNone/>
            </a:pPr>
            <a:endParaRPr lang="fr-FR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/>
              <a:t> </a:t>
            </a:r>
            <a:r>
              <a:rPr lang="fr-FR" sz="3200" dirty="0" smtClean="0"/>
              <a:t>Objectifs </a:t>
            </a:r>
            <a:r>
              <a:rPr lang="fr-FR" sz="3200" dirty="0"/>
              <a:t>secondaires </a:t>
            </a:r>
            <a:r>
              <a:rPr lang="fr-FR" sz="3200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800" b="1" dirty="0" smtClean="0"/>
              <a:t>Connaître les facteurs influençant le médecin régulateur</a:t>
            </a:r>
            <a:r>
              <a:rPr lang="fr-FR" sz="2800" dirty="0" smtClean="0"/>
              <a:t> sur l’orientation des patients dans ce contexte.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9" y="259773"/>
            <a:ext cx="3093893" cy="68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98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Matériel et méthode: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Déroulement de l’étude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400" dirty="0"/>
              <a:t> </a:t>
            </a:r>
            <a:r>
              <a:rPr lang="fr-FR" sz="2400" dirty="0" smtClean="0"/>
              <a:t>Etude </a:t>
            </a:r>
            <a:r>
              <a:rPr lang="fr-FR" sz="2400" b="1" dirty="0" smtClean="0"/>
              <a:t>descriptive </a:t>
            </a:r>
            <a:r>
              <a:rPr lang="fr-FR" sz="2400" dirty="0" smtClean="0"/>
              <a:t>de pratique,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400" dirty="0" smtClean="0"/>
              <a:t> </a:t>
            </a:r>
            <a:r>
              <a:rPr lang="fr-FR" sz="2400" b="1" dirty="0" smtClean="0"/>
              <a:t>Mono centrique </a:t>
            </a:r>
            <a:r>
              <a:rPr lang="fr-FR" sz="2400" dirty="0" smtClean="0"/>
              <a:t>: Centre de régulation médicale du S.A.M.U des Bouches du Rhône,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400" dirty="0" smtClean="0"/>
              <a:t> </a:t>
            </a:r>
            <a:r>
              <a:rPr lang="fr-FR" sz="2400" b="1" dirty="0" smtClean="0"/>
              <a:t>Rétrospective</a:t>
            </a:r>
            <a:r>
              <a:rPr lang="fr-FR" sz="2400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400" dirty="0" smtClean="0"/>
              <a:t> A </a:t>
            </a:r>
            <a:r>
              <a:rPr lang="fr-FR" sz="2400" dirty="0"/>
              <a:t>partir des </a:t>
            </a:r>
            <a:r>
              <a:rPr lang="fr-FR" sz="2400" b="1" dirty="0"/>
              <a:t>dossiers informatiques </a:t>
            </a:r>
            <a:r>
              <a:rPr lang="fr-FR" sz="2400" b="1" dirty="0" smtClean="0"/>
              <a:t>de </a:t>
            </a:r>
            <a:r>
              <a:rPr lang="fr-FR" sz="2400" b="1" dirty="0"/>
              <a:t>régulation médicale </a:t>
            </a:r>
            <a:r>
              <a:rPr lang="fr-FR" sz="2400" dirty="0"/>
              <a:t>centralisés sur le logiciel </a:t>
            </a:r>
            <a:r>
              <a:rPr lang="fr-FR" sz="2400" b="1" dirty="0"/>
              <a:t>Centaure 15® </a:t>
            </a:r>
            <a:r>
              <a:rPr lang="fr-FR" sz="2400" dirty="0"/>
              <a:t>utilisé par le SAMU 13.</a:t>
            </a:r>
          </a:p>
          <a:p>
            <a:endParaRPr lang="fr-F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2400" dirty="0" smtClean="0"/>
              <a:t> Les </a:t>
            </a:r>
            <a:r>
              <a:rPr lang="fr-FR" sz="2400" b="1" dirty="0"/>
              <a:t>médecins régulateurs n’étaient pas au courant de l’étude </a:t>
            </a:r>
            <a:r>
              <a:rPr lang="fr-FR" sz="2400" dirty="0"/>
              <a:t>et n’ont donc pas changé leurs habitudes d’interrogation et de </a:t>
            </a:r>
            <a:r>
              <a:rPr lang="fr-FR" sz="2400" dirty="0" smtClean="0"/>
              <a:t>régulation.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1712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Matériel et méthode: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Echantillon de population :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79" y="1737360"/>
            <a:ext cx="10187247" cy="512063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</a:t>
            </a:r>
            <a:r>
              <a:rPr lang="fr-FR" sz="2400" dirty="0" smtClean="0"/>
              <a:t>Critères d’inclusion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b="1" dirty="0"/>
              <a:t>Un appel au </a:t>
            </a:r>
            <a:r>
              <a:rPr lang="fr-FR" sz="2000" b="1" dirty="0" smtClean="0"/>
              <a:t>CRRA du SAMU 13 </a:t>
            </a:r>
            <a:r>
              <a:rPr lang="fr-FR" sz="2000" dirty="0" smtClean="0"/>
              <a:t>ou une </a:t>
            </a:r>
            <a:r>
              <a:rPr lang="fr-FR" sz="2000" b="1" dirty="0" smtClean="0"/>
              <a:t>interconnexion 15/18</a:t>
            </a:r>
            <a:r>
              <a:rPr lang="fr-FR" sz="2000" dirty="0" smtClean="0"/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dirty="0" smtClean="0"/>
              <a:t>Période d’étude : </a:t>
            </a:r>
            <a:r>
              <a:rPr lang="fr-FR" sz="2000" b="1" dirty="0" smtClean="0"/>
              <a:t>1er </a:t>
            </a:r>
            <a:r>
              <a:rPr lang="fr-FR" sz="2000" b="1" dirty="0"/>
              <a:t>janvier 2015 </a:t>
            </a:r>
            <a:r>
              <a:rPr lang="fr-FR" sz="2000" b="1" dirty="0" smtClean="0"/>
              <a:t>au </a:t>
            </a:r>
            <a:r>
              <a:rPr lang="fr-FR" sz="2000" b="1" dirty="0"/>
              <a:t>18 octobre </a:t>
            </a:r>
            <a:r>
              <a:rPr lang="fr-FR" sz="2000" b="1" dirty="0" smtClean="0"/>
              <a:t>2016</a:t>
            </a:r>
            <a:r>
              <a:rPr lang="fr-FR" sz="2000" dirty="0" smtClean="0"/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dirty="0" smtClean="0"/>
              <a:t>Requérant : </a:t>
            </a:r>
            <a:r>
              <a:rPr lang="fr-FR" sz="2000" b="1" dirty="0" smtClean="0"/>
              <a:t>le </a:t>
            </a:r>
            <a:r>
              <a:rPr lang="fr-FR" sz="2000" b="1" dirty="0"/>
              <a:t>patient lui-même, la famille, un tiers ou </a:t>
            </a:r>
            <a:r>
              <a:rPr lang="fr-FR" sz="2000" b="1" dirty="0" smtClean="0"/>
              <a:t>un </a:t>
            </a:r>
            <a:r>
              <a:rPr lang="fr-FR" sz="2000" b="1" dirty="0"/>
              <a:t>personnel </a:t>
            </a:r>
            <a:r>
              <a:rPr lang="fr-FR" sz="2000" b="1" dirty="0" smtClean="0"/>
              <a:t>paramédical ou médical</a:t>
            </a:r>
            <a:r>
              <a:rPr lang="fr-FR" sz="2000" dirty="0" smtClean="0"/>
              <a:t>,</a:t>
            </a:r>
            <a:endParaRPr lang="fr-FR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dirty="0"/>
              <a:t>Au terme de l’interrogatoire ou du bilan, </a:t>
            </a:r>
            <a:r>
              <a:rPr lang="fr-FR" sz="2000" dirty="0" smtClean="0"/>
              <a:t>les </a:t>
            </a:r>
            <a:r>
              <a:rPr lang="fr-FR" sz="2000" dirty="0"/>
              <a:t>motifs d’appels </a:t>
            </a:r>
            <a:r>
              <a:rPr lang="fr-FR" sz="2000" dirty="0" smtClean="0"/>
              <a:t>sélectionnés étaient :</a:t>
            </a:r>
            <a:endParaRPr lang="fr-FR" sz="20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fr-FR" sz="2000" b="1" dirty="0" smtClean="0"/>
              <a:t>Demande </a:t>
            </a:r>
            <a:r>
              <a:rPr lang="fr-FR" sz="2000" b="1" dirty="0"/>
              <a:t>d’un placement</a:t>
            </a:r>
            <a:r>
              <a:rPr lang="fr-FR" sz="2000" dirty="0"/>
              <a:t> : </a:t>
            </a:r>
            <a:r>
              <a:rPr lang="fr-FR" sz="2000" dirty="0" smtClean="0"/>
              <a:t>HDT</a:t>
            </a:r>
            <a:r>
              <a:rPr lang="fr-FR" sz="2000" dirty="0"/>
              <a:t>, d’office, SDRE (PSYPLA</a:t>
            </a:r>
            <a:r>
              <a:rPr lang="fr-FR" sz="2000" dirty="0" smtClean="0"/>
              <a:t>),</a:t>
            </a:r>
            <a:endParaRPr lang="fr-FR" sz="20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fr-FR" sz="2000" b="1" dirty="0"/>
              <a:t>Malade psychiatrique sous contrainte </a:t>
            </a:r>
            <a:r>
              <a:rPr lang="fr-FR" sz="2000" dirty="0"/>
              <a:t>(ANX3-CON</a:t>
            </a:r>
            <a:r>
              <a:rPr lang="fr-FR" sz="2000" dirty="0" smtClean="0"/>
              <a:t>),</a:t>
            </a:r>
            <a:endParaRPr lang="fr-FR" sz="20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fr-FR" sz="2000" b="1" dirty="0"/>
              <a:t>Agitation psychiatrique ressentie </a:t>
            </a:r>
            <a:r>
              <a:rPr lang="fr-FR" sz="2000" b="1" dirty="0" smtClean="0"/>
              <a:t>menaçante </a:t>
            </a:r>
            <a:r>
              <a:rPr lang="fr-FR" sz="2000" dirty="0"/>
              <a:t>(ANX3-PSY</a:t>
            </a:r>
            <a:r>
              <a:rPr lang="fr-FR" sz="2000" dirty="0" smtClean="0"/>
              <a:t>),</a:t>
            </a:r>
            <a:endParaRPr lang="fr-FR" sz="20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fr-FR" sz="2000" b="1" dirty="0"/>
              <a:t>Demande d’hospitalisation d’office </a:t>
            </a:r>
            <a:r>
              <a:rPr lang="fr-FR" sz="2000" dirty="0"/>
              <a:t>(ZA046</a:t>
            </a:r>
            <a:r>
              <a:rPr lang="fr-FR" sz="2000" dirty="0" smtClean="0"/>
              <a:t>),</a:t>
            </a:r>
            <a:endParaRPr lang="fr-FR" sz="20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fr-FR" sz="2000" b="1" dirty="0"/>
              <a:t>Demande d’hospitalisation à la demande d’un </a:t>
            </a:r>
            <a:r>
              <a:rPr lang="fr-FR" sz="2000" b="1" dirty="0">
                <a:solidFill>
                  <a:schemeClr val="tx1"/>
                </a:solidFill>
              </a:rPr>
              <a:t>tiers </a:t>
            </a:r>
            <a:r>
              <a:rPr lang="fr-FR" sz="2000" dirty="0">
                <a:solidFill>
                  <a:schemeClr val="tx1"/>
                </a:solidFill>
              </a:rPr>
              <a:t>(</a:t>
            </a:r>
            <a:r>
              <a:rPr lang="fr-FR" sz="2000" dirty="0" smtClean="0">
                <a:solidFill>
                  <a:schemeClr val="tx1"/>
                </a:solidFill>
              </a:rPr>
              <a:t>ZA022).</a:t>
            </a:r>
            <a:endParaRPr lang="fr-FR" sz="2000" dirty="0">
              <a:solidFill>
                <a:schemeClr val="tx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FR" sz="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</a:t>
            </a:r>
            <a:r>
              <a:rPr lang="fr-FR" sz="2400" dirty="0" smtClean="0"/>
              <a:t>Critère d’exclusion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dirty="0" smtClean="0"/>
              <a:t>Age : </a:t>
            </a:r>
            <a:r>
              <a:rPr lang="fr-FR" sz="2000" b="1" dirty="0" smtClean="0"/>
              <a:t>Inférieur à 18 ans</a:t>
            </a:r>
            <a:r>
              <a:rPr lang="fr-FR" sz="2000" b="1" dirty="0"/>
              <a:t>.</a:t>
            </a:r>
            <a:endParaRPr lang="fr-FR" sz="2000" b="1" dirty="0" smtClean="0"/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3456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Matériel et méthode: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Source de données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Inclusion à partir des dossiers </a:t>
            </a:r>
            <a:r>
              <a:rPr lang="fr-FR" dirty="0"/>
              <a:t>informatiques de régulation médicale centralisés sur le logiciel Centaure 15® utilisé par le SAMU 13.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Contenu des données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informations dactylographiées dans le dossier médical informatique par l’ARM et le médecin régulateur 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informations non retranscrites dans le dossier informatique mais formulées à l’oral et ce, grâce à la réécoute des communications parvenues au SAMU 13, enregistrées et centralisées sur le logiciel. </a:t>
            </a: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Les données disponibles étaient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/>
              <a:t>Administratives recueillies lors de la prise d’appel par l’ARM,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/>
              <a:t>Cliniques collectées lors de l’interrogatoire du médecin régulateur et éventuellement de l’ARM et lors du bilan si un moyen a été envoyé.</a:t>
            </a:r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15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Matériel et méthode: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Analyse statistique :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1840524"/>
            <a:ext cx="9613861" cy="50174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>
              <a:solidFill>
                <a:schemeClr val="tx1"/>
              </a:solidFill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230689579"/>
              </p:ext>
            </p:extLst>
          </p:nvPr>
        </p:nvGraphicFramePr>
        <p:xfrm>
          <a:off x="1246909" y="1840524"/>
          <a:ext cx="9908771" cy="4380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476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>
                <a:solidFill>
                  <a:schemeClr val="accent2"/>
                </a:solidFill>
              </a:rPr>
              <a:t>Analyse 1 </a:t>
            </a:r>
            <a:r>
              <a:rPr lang="fr-FR" sz="3600" dirty="0">
                <a:solidFill>
                  <a:schemeClr val="accent2"/>
                </a:solidFill>
              </a:rPr>
              <a:t>:</a:t>
            </a:r>
            <a:br>
              <a:rPr lang="fr-FR" sz="3600" dirty="0">
                <a:solidFill>
                  <a:schemeClr val="accent2"/>
                </a:solidFill>
              </a:rPr>
            </a:br>
            <a:r>
              <a:rPr lang="fr-FR" sz="3600" dirty="0" smtClean="0">
                <a:solidFill>
                  <a:schemeClr val="accent2"/>
                </a:solidFill>
              </a:rPr>
              <a:t>Implication du psychiatre par le médecin régulateur.</a:t>
            </a:r>
            <a:endParaRPr lang="fr-FR" sz="36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8483131"/>
              </p:ext>
            </p:extLst>
          </p:nvPr>
        </p:nvGraphicFramePr>
        <p:xfrm>
          <a:off x="1096963" y="1846263"/>
          <a:ext cx="10058400" cy="4409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035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Analyse 1 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Orientation en psychiatrie ou non.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0" y="1846263"/>
            <a:ext cx="10058400" cy="43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7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>
                <a:solidFill>
                  <a:schemeClr val="accent2"/>
                </a:solidFill>
              </a:rPr>
              <a:t>Analyse 1 :</a:t>
            </a:r>
            <a:br>
              <a:rPr lang="fr-FR" sz="3600" dirty="0">
                <a:solidFill>
                  <a:schemeClr val="accent2"/>
                </a:solidFill>
              </a:rPr>
            </a:br>
            <a:r>
              <a:rPr lang="fr-FR" sz="3600" dirty="0">
                <a:solidFill>
                  <a:schemeClr val="accent2"/>
                </a:solidFill>
              </a:rPr>
              <a:t>Nombre de services contactés par le médecin régulateur pour l’admission d’un patient en psychiatrie.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46263"/>
            <a:ext cx="10058400" cy="44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>
                <a:solidFill>
                  <a:schemeClr val="accent2"/>
                </a:solidFill>
              </a:rPr>
              <a:t>Analyse 1 </a:t>
            </a:r>
            <a:r>
              <a:rPr lang="fr-FR" sz="3200" dirty="0">
                <a:solidFill>
                  <a:schemeClr val="accent2"/>
                </a:solidFill>
              </a:rPr>
              <a:t>:</a:t>
            </a:r>
            <a:br>
              <a:rPr lang="fr-FR" sz="3200" dirty="0">
                <a:solidFill>
                  <a:schemeClr val="accent2"/>
                </a:solidFill>
              </a:rPr>
            </a:br>
            <a:r>
              <a:rPr lang="fr-FR" sz="3200" dirty="0" smtClean="0">
                <a:solidFill>
                  <a:schemeClr val="accent2"/>
                </a:solidFill>
              </a:rPr>
              <a:t>Motifs ayant nécessité un deuxième ou troisième appel pour placer le patient en ESM.</a:t>
            </a:r>
            <a:endParaRPr lang="fr-FR" sz="32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309795"/>
              </p:ext>
            </p:extLst>
          </p:nvPr>
        </p:nvGraphicFramePr>
        <p:xfrm>
          <a:off x="1096962" y="1846263"/>
          <a:ext cx="10218737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893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2"/>
                </a:solidFill>
              </a:rPr>
              <a:t>Analyse 1 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Etablissements d’admission des patients hospitalisés en ESM.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72344"/>
            <a:ext cx="10049278" cy="43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2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Le patient « psy » en crise c’est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fr-FR" dirty="0" smtClean="0"/>
              <a:t>Patient </a:t>
            </a:r>
            <a:r>
              <a:rPr lang="fr-FR" dirty="0" err="1" smtClean="0"/>
              <a:t>dangeureux</a:t>
            </a:r>
            <a:endParaRPr lang="fr-FR" dirty="0" smtClean="0"/>
          </a:p>
          <a:p>
            <a:pPr>
              <a:buFont typeface="Wingdings" charset="2"/>
              <a:buChar char="§"/>
            </a:pPr>
            <a:r>
              <a:rPr lang="fr-FR" dirty="0" smtClean="0"/>
              <a:t>Risque vital </a:t>
            </a:r>
          </a:p>
          <a:p>
            <a:pPr>
              <a:buFont typeface="Wingdings" charset="2"/>
              <a:buChar char="§"/>
            </a:pPr>
            <a:r>
              <a:rPr lang="fr-FR" dirty="0" smtClean="0"/>
              <a:t>Fugues majorées</a:t>
            </a:r>
          </a:p>
          <a:p>
            <a:pPr>
              <a:buFont typeface="Wingdings" charset="2"/>
              <a:buChar char="§"/>
            </a:pPr>
            <a:r>
              <a:rPr lang="fr-FR" dirty="0" smtClean="0"/>
              <a:t>Souffrance des équipes</a:t>
            </a:r>
          </a:p>
          <a:p>
            <a:pPr>
              <a:buFont typeface="Wingdings" charset="2"/>
              <a:buChar char="§"/>
            </a:pPr>
            <a:r>
              <a:rPr lang="fr-FR" dirty="0" err="1" smtClean="0"/>
              <a:t>Regulation</a:t>
            </a:r>
            <a:r>
              <a:rPr lang="fr-FR" dirty="0" smtClean="0"/>
              <a:t> longue et complexe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799438" y="1921787"/>
            <a:ext cx="535624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10171E"/>
                </a:solidFill>
                <a:latin typeface="Gill Sans MT Condensed" charset="0"/>
                <a:ea typeface="Gill Sans MT Condensed" charset="0"/>
                <a:cs typeface="Gill Sans MT Condensed" charset="0"/>
              </a:rPr>
              <a:t>Triple meurtre dans la Drôme : le suspect placé en hôpital psychiatrique</a:t>
            </a:r>
            <a:endParaRPr lang="fr-FR" dirty="0">
              <a:latin typeface="Gill Sans MT Condensed" charset="0"/>
              <a:ea typeface="Gill Sans MT Condensed" charset="0"/>
              <a:cs typeface="Gill Sans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51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Analyse 1 </a:t>
            </a:r>
            <a:r>
              <a:rPr lang="fr-FR" dirty="0">
                <a:solidFill>
                  <a:schemeClr val="accent2"/>
                </a:solidFill>
              </a:rPr>
              <a:t>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Devenir des patients.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5358029"/>
              </p:ext>
            </p:extLst>
          </p:nvPr>
        </p:nvGraphicFramePr>
        <p:xfrm>
          <a:off x="1096963" y="1846263"/>
          <a:ext cx="10058400" cy="4648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089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Analyse 2 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Epidémiologie de la population étudiée.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31915"/>
            <a:ext cx="10058400" cy="44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4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Analyse 2 : 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Codes diagnostic attribués.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17914"/>
            <a:ext cx="1005839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2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2"/>
                </a:solidFill>
              </a:rPr>
              <a:t>Analyse 2 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Soins psychiatriques libres ou sans consentement.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46263"/>
            <a:ext cx="10058400" cy="43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48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Analyse 2 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Types de </a:t>
            </a:r>
            <a:r>
              <a:rPr lang="fr-FR" dirty="0" smtClean="0">
                <a:solidFill>
                  <a:schemeClr val="accent2"/>
                </a:solidFill>
              </a:rPr>
              <a:t>SPSC.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75,7% soins psychiatriques à la demande d’un tiers en urgence ou non,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17,6% soins psychiatriques en péril imminent,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1,4% soins psychiatriques à la demande d’un représentant de l’état,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 smtClean="0"/>
              <a:t>5,3% type de soins psychiatriques sans consentement non connu.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5981" y="1845734"/>
            <a:ext cx="3195927" cy="234997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981" y="4392993"/>
            <a:ext cx="2885509" cy="18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8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2"/>
                </a:solidFill>
              </a:rPr>
              <a:t>Analyse 2 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Auteur du certificat de soins psychiatriques sans consentement.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57149"/>
            <a:ext cx="10147663" cy="440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9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2"/>
                </a:solidFill>
              </a:rPr>
              <a:t>Analyse 2 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Lieu d’admission des patients présentant des critères de recours à un avis psychiatrique.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4937760" cy="476189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400" dirty="0" smtClean="0"/>
              <a:t> Placement </a:t>
            </a:r>
            <a:r>
              <a:rPr lang="fr-FR" sz="2400" dirty="0"/>
              <a:t>en psychiatrie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b="1" dirty="0"/>
              <a:t>44 % placement en ESM avant régulation </a:t>
            </a:r>
            <a:r>
              <a:rPr lang="fr-FR" sz="2000" dirty="0"/>
              <a:t>au CRRA.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b="1" dirty="0"/>
              <a:t>40 % contact avec un psychiatre avant régulation</a:t>
            </a:r>
            <a:r>
              <a:rPr lang="fr-FR" sz="2000" dirty="0"/>
              <a:t> au CRRA.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b="1" dirty="0"/>
              <a:t>16% </a:t>
            </a:r>
            <a:r>
              <a:rPr lang="fr-FR" sz="2000" b="1" dirty="0" smtClean="0"/>
              <a:t>placement </a:t>
            </a:r>
            <a:r>
              <a:rPr lang="fr-FR" sz="2000" b="1" dirty="0"/>
              <a:t>par médecin </a:t>
            </a:r>
            <a:r>
              <a:rPr lang="fr-FR" sz="2000" b="1" dirty="0" smtClean="0"/>
              <a:t>régulateur en ESM </a:t>
            </a:r>
            <a:r>
              <a:rPr lang="fr-FR" sz="2000" dirty="0"/>
              <a:t>(pas de contact avec un psychiatre préalable à l’appel au CRRA).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</a:t>
            </a:r>
            <a:r>
              <a:rPr lang="fr-FR" sz="2400" dirty="0" smtClean="0"/>
              <a:t>Pas de placement en psychiatrie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b="1" dirty="0" smtClean="0"/>
              <a:t>73,3% pas de contact avec un psychiatre préalable à l’appel </a:t>
            </a:r>
            <a:r>
              <a:rPr lang="fr-FR" sz="2000" dirty="0" smtClean="0"/>
              <a:t>au CRRA.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b="1" dirty="0" smtClean="0"/>
              <a:t>26,7% contact avec un psychiatre avant l’appel</a:t>
            </a:r>
            <a:r>
              <a:rPr lang="fr-FR" sz="2000" dirty="0" smtClean="0"/>
              <a:t> au </a:t>
            </a:r>
            <a:r>
              <a:rPr lang="fr-FR" sz="2000" dirty="0"/>
              <a:t>CRRA</a:t>
            </a:r>
            <a:r>
              <a:rPr lang="fr-FR" sz="2000" dirty="0" smtClean="0"/>
              <a:t>.</a:t>
            </a:r>
            <a:endParaRPr lang="fr-FR" sz="2000" dirty="0"/>
          </a:p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1845734"/>
            <a:ext cx="4938712" cy="4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6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2"/>
                </a:solidFill>
              </a:rPr>
              <a:t>Analyse 2 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Devenir des patients présentant les critères de recours à un avis spécialisé.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14274"/>
            <a:ext cx="10058400" cy="44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8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2"/>
                </a:solidFill>
              </a:rPr>
              <a:t>Analyse 2 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Devenir des patients présentant les critères de recours à un avis spécialisé.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Placement en ESM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75% contact avec un psychiatre avant régulation</a:t>
            </a:r>
          </a:p>
          <a:p>
            <a:pPr marL="201168" lvl="1" indent="0">
              <a:buNone/>
            </a:pP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Pas de placement en ESM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/>
              <a:t>14,3% contact avec un psychiatre avant régulation.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1845735"/>
            <a:ext cx="4938712" cy="434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7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Synthèse de l’étude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</a:t>
            </a:r>
            <a:r>
              <a:rPr lang="fr-FR" dirty="0"/>
              <a:t>La majorité des patients faisant l’objet d’un SPSC ou d’antécédent psychiatrique sans risque somatique sont placés en psychiatrie.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Un contact avec un psychiatre avant l’appel au CRRA augmente la probabilité d’hospitalisation en ESM </a:t>
            </a:r>
            <a:r>
              <a:rPr lang="fr-FR" dirty="0" smtClean="0"/>
              <a:t>les </a:t>
            </a:r>
            <a:r>
              <a:rPr lang="fr-FR" dirty="0"/>
              <a:t>patients sous SPSC.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Plus </a:t>
            </a:r>
            <a:r>
              <a:rPr lang="fr-FR" dirty="0"/>
              <a:t>de 90% des appels entre médecin régulateurs et psychiatre se conclue par une hospitalisation ou une consultation aux urgences psychiatriques. Le 1</a:t>
            </a:r>
            <a:r>
              <a:rPr lang="fr-FR" baseline="30000" dirty="0"/>
              <a:t>er</a:t>
            </a:r>
            <a:r>
              <a:rPr lang="fr-FR" dirty="0"/>
              <a:t> ESM contacté accepte le patient dans plus de 80% des cas</a:t>
            </a:r>
            <a:r>
              <a:rPr lang="fr-FR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Le </a:t>
            </a:r>
            <a:r>
              <a:rPr lang="fr-FR" dirty="0"/>
              <a:t>médecin régulateur n’a pas demandé d’avis spécialisé et n’a pas orienté 81% des patients </a:t>
            </a:r>
            <a:r>
              <a:rPr lang="fr-FR" dirty="0" smtClean="0"/>
              <a:t>sélectionnés dans l’étude en </a:t>
            </a:r>
            <a:r>
              <a:rPr lang="fr-FR" dirty="0"/>
              <a:t>psychiatrie.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Seulement 4,8% des patients sont transportés en présence d’un médecin.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146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Etat des lieux: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Cas clinique 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5168131"/>
          </a:xfrm>
        </p:spPr>
        <p:txBody>
          <a:bodyPr>
            <a:normAutofit/>
          </a:bodyPr>
          <a:lstStyle/>
          <a:p>
            <a:r>
              <a:rPr lang="fr-FR" dirty="0" smtClean="0"/>
              <a:t>Août 2016, </a:t>
            </a:r>
            <a:r>
              <a:rPr lang="fr-FR" dirty="0" err="1" smtClean="0"/>
              <a:t>Rahima</a:t>
            </a:r>
            <a:r>
              <a:rPr lang="fr-FR" dirty="0" smtClean="0"/>
              <a:t> âgée de 30 ans,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Motif </a:t>
            </a:r>
            <a:r>
              <a:rPr lang="fr-FR" b="1" dirty="0"/>
              <a:t>d’appel :</a:t>
            </a:r>
            <a:r>
              <a:rPr lang="fr-FR" dirty="0"/>
              <a:t> Délire, </a:t>
            </a:r>
            <a:r>
              <a:rPr lang="fr-FR" dirty="0" err="1"/>
              <a:t>hétéroagressivité</a:t>
            </a:r>
            <a:r>
              <a:rPr lang="fr-FR" dirty="0"/>
              <a:t> physique envers ses </a:t>
            </a:r>
            <a:r>
              <a:rPr lang="fr-FR" dirty="0" smtClean="0"/>
              <a:t>enfants.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Antécédent</a:t>
            </a:r>
            <a:r>
              <a:rPr lang="fr-FR" b="1" dirty="0"/>
              <a:t> : </a:t>
            </a:r>
            <a:r>
              <a:rPr lang="fr-FR" dirty="0"/>
              <a:t>Psychiatrique </a:t>
            </a: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Traitement</a:t>
            </a:r>
            <a:r>
              <a:rPr lang="fr-FR" b="1" dirty="0"/>
              <a:t> : </a:t>
            </a:r>
            <a:r>
              <a:rPr lang="fr-FR" dirty="0" smtClean="0"/>
              <a:t>Inconnu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Prise </a:t>
            </a:r>
            <a:r>
              <a:rPr lang="fr-FR" b="1" dirty="0"/>
              <a:t>de décision du médecin régulateur à la fin de l’interrogatoire :</a:t>
            </a:r>
            <a:r>
              <a:rPr lang="fr-FR" dirty="0"/>
              <a:t> Envoie d’un </a:t>
            </a:r>
            <a:r>
              <a:rPr lang="fr-FR" dirty="0" smtClean="0"/>
              <a:t>VSAV.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Bilan </a:t>
            </a:r>
            <a:r>
              <a:rPr lang="fr-FR" b="1" dirty="0"/>
              <a:t>du VSAV :  </a:t>
            </a:r>
            <a:endParaRPr lang="fr-FR" dirty="0"/>
          </a:p>
          <a:p>
            <a:r>
              <a:rPr lang="fr-FR" dirty="0"/>
              <a:t>Délire, trouble du comportement, </a:t>
            </a:r>
            <a:r>
              <a:rPr lang="fr-FR" dirty="0" smtClean="0"/>
              <a:t>hystérique.</a:t>
            </a:r>
            <a:endParaRPr lang="fr-FR" dirty="0"/>
          </a:p>
          <a:p>
            <a:r>
              <a:rPr lang="fr-FR" dirty="0"/>
              <a:t>Constantes : Fr 18 ; </a:t>
            </a:r>
            <a:r>
              <a:rPr lang="fr-FR" dirty="0" err="1"/>
              <a:t>Sat</a:t>
            </a:r>
            <a:r>
              <a:rPr lang="fr-FR" dirty="0"/>
              <a:t> 99% en AA ; </a:t>
            </a:r>
            <a:r>
              <a:rPr lang="fr-FR" dirty="0" err="1"/>
              <a:t>Fc</a:t>
            </a:r>
            <a:r>
              <a:rPr lang="fr-FR" dirty="0"/>
              <a:t> 101 </a:t>
            </a:r>
            <a:r>
              <a:rPr lang="fr-FR" dirty="0" err="1"/>
              <a:t>bpm</a:t>
            </a:r>
            <a:r>
              <a:rPr lang="fr-FR" dirty="0"/>
              <a:t> régulières ; TA 12/9 ; pas de </a:t>
            </a:r>
            <a:r>
              <a:rPr lang="fr-FR" dirty="0" err="1" smtClean="0"/>
              <a:t>dextro</a:t>
            </a:r>
            <a:r>
              <a:rPr lang="fr-FR" dirty="0" smtClean="0"/>
              <a:t>.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/>
              <a:t> </a:t>
            </a:r>
            <a:r>
              <a:rPr lang="fr-FR" b="1" dirty="0" smtClean="0"/>
              <a:t>Décision </a:t>
            </a:r>
            <a:r>
              <a:rPr lang="fr-FR" b="1" dirty="0"/>
              <a:t>du médecin régulateur : </a:t>
            </a:r>
            <a:r>
              <a:rPr lang="fr-FR" dirty="0" smtClean="0"/>
              <a:t>Transport non médicalisé aux urgences </a:t>
            </a:r>
            <a:r>
              <a:rPr lang="fr-FR" dirty="0"/>
              <a:t>somatiques </a:t>
            </a:r>
            <a:r>
              <a:rPr lang="fr-FR" dirty="0" smtClean="0"/>
              <a:t>de l’hôpital </a:t>
            </a:r>
            <a:r>
              <a:rPr lang="fr-FR" dirty="0"/>
              <a:t>Nord sans appel </a:t>
            </a:r>
            <a:r>
              <a:rPr lang="fr-FR" dirty="0" smtClean="0"/>
              <a:t>préalable.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32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1936" y="298795"/>
            <a:ext cx="10272590" cy="145075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Recommandation régionale: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Implication du psychiatre au centre 15 dans le cadre d’une mesure de SPSC :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9031" y="1924929"/>
            <a:ext cx="10058400" cy="307848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3000" dirty="0"/>
              <a:t> </a:t>
            </a:r>
            <a:r>
              <a:rPr lang="fr-FR" sz="3000" dirty="0" smtClean="0"/>
              <a:t>Absence de </a:t>
            </a:r>
            <a:r>
              <a:rPr lang="fr-FR" sz="3000" dirty="0"/>
              <a:t>risque somatique : </a:t>
            </a:r>
            <a:endParaRPr lang="fr-FR" sz="3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3000" dirty="0"/>
              <a:t>A</a:t>
            </a:r>
            <a:r>
              <a:rPr lang="fr-FR" sz="3000" dirty="0" smtClean="0"/>
              <a:t>bsence </a:t>
            </a:r>
            <a:r>
              <a:rPr lang="fr-FR" sz="3000" dirty="0"/>
              <a:t>de plainte </a:t>
            </a:r>
            <a:r>
              <a:rPr lang="fr-FR" sz="3000" dirty="0" smtClean="0"/>
              <a:t>fonctionnelle, absence d’intoxication et constantes vitales normales (+++ saturation, glycémie capillaire)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3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3000" dirty="0" smtClean="0"/>
              <a:t> ET patient </a:t>
            </a:r>
            <a:r>
              <a:rPr lang="fr-FR" sz="3000" dirty="0"/>
              <a:t>suivi en psychiatrie </a:t>
            </a:r>
            <a:r>
              <a:rPr lang="fr-FR" sz="3000" dirty="0" smtClean="0"/>
              <a:t>et/ou </a:t>
            </a:r>
            <a:r>
              <a:rPr lang="fr-FR" sz="3000" dirty="0"/>
              <a:t>en rupture </a:t>
            </a:r>
            <a:r>
              <a:rPr lang="fr-FR" sz="3000" dirty="0" smtClean="0"/>
              <a:t>thérapeutique et/ou témoignages </a:t>
            </a:r>
            <a:r>
              <a:rPr lang="fr-FR" sz="3000" dirty="0"/>
              <a:t>inquiets de </a:t>
            </a:r>
            <a:r>
              <a:rPr lang="fr-FR" sz="3000" dirty="0" smtClean="0"/>
              <a:t>l’entourage,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3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3000" dirty="0" smtClean="0"/>
              <a:t> ET/OU SPSC </a:t>
            </a:r>
            <a:r>
              <a:rPr lang="fr-FR" sz="3000" dirty="0"/>
              <a:t>prononcés. </a:t>
            </a:r>
            <a:endParaRPr lang="fr-FR" sz="3000" dirty="0" smtClean="0"/>
          </a:p>
          <a:p>
            <a:pPr>
              <a:buFont typeface="Arial" panose="020B0604020202020204" pitchFamily="34" charset="0"/>
              <a:buChar char="•"/>
            </a:pPr>
            <a:endParaRPr lang="fr-FR" sz="3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502242" y="5725057"/>
            <a:ext cx="4738782" cy="553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 dirty="0" err="1" smtClean="0">
                <a:solidFill>
                  <a:schemeClr val="tx1"/>
                </a:solidFill>
              </a:rPr>
              <a:t>BPF_Implication</a:t>
            </a:r>
            <a:r>
              <a:rPr lang="fr-FR" sz="1100" i="1" dirty="0" smtClean="0">
                <a:solidFill>
                  <a:schemeClr val="tx1"/>
                </a:solidFill>
              </a:rPr>
              <a:t> du psychiatre au centre 15 dans le cadre d’une mesure de SPSC. 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ARS, ORUPACA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12/02/2014.</a:t>
            </a:r>
            <a:endParaRPr lang="fr-FR" sz="11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8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2624" y="262219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Recommandation </a:t>
            </a:r>
            <a:r>
              <a:rPr lang="fr-FR" dirty="0">
                <a:solidFill>
                  <a:schemeClr val="accent2"/>
                </a:solidFill>
              </a:rPr>
              <a:t>régionale: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Implication </a:t>
            </a:r>
            <a:r>
              <a:rPr lang="fr-FR" dirty="0">
                <a:solidFill>
                  <a:schemeClr val="accent2"/>
                </a:solidFill>
              </a:rPr>
              <a:t>du psychiatre au centre 15 dans le cadre d’une mesure de </a:t>
            </a:r>
            <a:r>
              <a:rPr lang="fr-FR" dirty="0" smtClean="0">
                <a:solidFill>
                  <a:schemeClr val="accent2"/>
                </a:solidFill>
              </a:rPr>
              <a:t>SPSC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Le rôle du psychiatre appelé:</a:t>
            </a:r>
          </a:p>
          <a:p>
            <a:r>
              <a:rPr lang="fr-FR" dirty="0" smtClean="0"/>
              <a:t>« Le </a:t>
            </a:r>
            <a:r>
              <a:rPr lang="fr-FR" dirty="0"/>
              <a:t>psychiatre contacté par le </a:t>
            </a:r>
            <a:r>
              <a:rPr lang="fr-FR" dirty="0" err="1"/>
              <a:t>médecin</a:t>
            </a:r>
            <a:r>
              <a:rPr lang="fr-FR" dirty="0"/>
              <a:t> CRRA participe à la PDSES, il est </a:t>
            </a:r>
            <a:r>
              <a:rPr lang="fr-FR" dirty="0" smtClean="0"/>
              <a:t>répertorié </a:t>
            </a:r>
            <a:r>
              <a:rPr lang="fr-FR" dirty="0"/>
              <a:t>dans le ROR </a:t>
            </a:r>
          </a:p>
          <a:p>
            <a:r>
              <a:rPr lang="fr-FR" dirty="0"/>
              <a:t>avec un </a:t>
            </a:r>
            <a:r>
              <a:rPr lang="fr-FR" dirty="0" smtClean="0"/>
              <a:t>numéro </a:t>
            </a:r>
            <a:r>
              <a:rPr lang="fr-FR" dirty="0"/>
              <a:t>de </a:t>
            </a:r>
            <a:r>
              <a:rPr lang="fr-FR" dirty="0" smtClean="0"/>
              <a:t>téléphone </a:t>
            </a:r>
            <a:r>
              <a:rPr lang="fr-FR" dirty="0"/>
              <a:t>unique et accessible 24/7. </a:t>
            </a:r>
          </a:p>
          <a:p>
            <a:pPr>
              <a:buFont typeface="Arial" charset="0"/>
              <a:buChar char="•"/>
            </a:pPr>
            <a:r>
              <a:rPr lang="fr-FR" dirty="0"/>
              <a:t>Le psychiatre </a:t>
            </a:r>
            <a:r>
              <a:rPr lang="fr-FR" dirty="0" smtClean="0"/>
              <a:t>:</a:t>
            </a:r>
          </a:p>
          <a:p>
            <a:pPr lvl="1">
              <a:buFont typeface="Arial" charset="0"/>
              <a:buChar char="•"/>
            </a:pPr>
            <a:r>
              <a:rPr lang="fr-FR" dirty="0" smtClean="0"/>
              <a:t>analyse </a:t>
            </a:r>
            <a:r>
              <a:rPr lang="fr-FR" dirty="0"/>
              <a:t>la crise. </a:t>
            </a:r>
          </a:p>
          <a:p>
            <a:pPr lvl="1">
              <a:buFont typeface="Arial" charset="0"/>
              <a:buChar char="•"/>
            </a:pPr>
            <a:r>
              <a:rPr lang="fr-FR" dirty="0" smtClean="0"/>
              <a:t>propose </a:t>
            </a:r>
            <a:r>
              <a:rPr lang="fr-FR" dirty="0"/>
              <a:t>un devenir du patient. </a:t>
            </a:r>
          </a:p>
          <a:p>
            <a:pPr lvl="1">
              <a:buFont typeface="Arial" charset="0"/>
              <a:buChar char="•"/>
            </a:pPr>
            <a:r>
              <a:rPr lang="fr-FR" dirty="0" smtClean="0"/>
              <a:t>peut </a:t>
            </a:r>
            <a:r>
              <a:rPr lang="fr-FR" dirty="0" err="1"/>
              <a:t>également</a:t>
            </a:r>
            <a:r>
              <a:rPr lang="fr-FR" dirty="0"/>
              <a:t> proposer un moyen d’intervention adapté. </a:t>
            </a:r>
          </a:p>
          <a:p>
            <a:pPr>
              <a:buFont typeface="Arial" charset="0"/>
              <a:buChar char="•"/>
            </a:pPr>
            <a:r>
              <a:rPr lang="fr-FR" dirty="0"/>
              <a:t>Puis, il favorise l’orientation et l’accueil du patient en fonction de l’</a:t>
            </a:r>
            <a:r>
              <a:rPr lang="fr-FR" dirty="0" err="1"/>
              <a:t>état</a:t>
            </a:r>
            <a:r>
              <a:rPr lang="fr-FR" dirty="0"/>
              <a:t> psychiatrique de </a:t>
            </a:r>
          </a:p>
          <a:p>
            <a:r>
              <a:rPr lang="fr-FR" dirty="0"/>
              <a:t>celui-ci et de la situation de l’</a:t>
            </a:r>
            <a:r>
              <a:rPr lang="fr-FR" dirty="0" err="1"/>
              <a:t>établissement</a:t>
            </a:r>
            <a:r>
              <a:rPr lang="fr-FR" dirty="0"/>
              <a:t> (lits disponibles</a:t>
            </a:r>
            <a:r>
              <a:rPr lang="fr-FR" dirty="0" smtClean="0"/>
              <a:t>...). »</a:t>
            </a:r>
            <a:endParaRPr lang="fr-FR" dirty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502242" y="5725057"/>
            <a:ext cx="4738782" cy="553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 dirty="0" err="1" smtClean="0">
                <a:solidFill>
                  <a:schemeClr val="tx1"/>
                </a:solidFill>
              </a:rPr>
              <a:t>BPF_Implication</a:t>
            </a:r>
            <a:r>
              <a:rPr lang="fr-FR" sz="1100" i="1" dirty="0" smtClean="0">
                <a:solidFill>
                  <a:schemeClr val="tx1"/>
                </a:solidFill>
              </a:rPr>
              <a:t> du psychiatre au centre 15 dans le cadre d’une mesure de SPSC. 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ARS, ORUPACA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12/02/2014.</a:t>
            </a:r>
            <a:endParaRPr lang="fr-FR" sz="11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Recommandation </a:t>
            </a:r>
            <a:r>
              <a:rPr lang="fr-FR" dirty="0">
                <a:solidFill>
                  <a:schemeClr val="accent2"/>
                </a:solidFill>
              </a:rPr>
              <a:t>régionale</a:t>
            </a:r>
            <a:r>
              <a:rPr lang="fr-FR" dirty="0" smtClean="0">
                <a:solidFill>
                  <a:schemeClr val="accent2"/>
                </a:solidFill>
              </a:rPr>
              <a:t>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Transport d’un patient atteint de troubles mentaux relevant d’une mesure de SPSC</a:t>
            </a:r>
            <a:endParaRPr lang="fr-FR" dirty="0">
              <a:effectLst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Quelque soit le mode </a:t>
            </a:r>
            <a:r>
              <a:rPr lang="fr-FR" dirty="0" err="1"/>
              <a:t>opératoire</a:t>
            </a:r>
            <a:r>
              <a:rPr lang="fr-FR" dirty="0"/>
              <a:t>, les divers intervenants doivent se soucier du respect des droits fondamentaux du malade ainsi que le </a:t>
            </a:r>
            <a:r>
              <a:rPr lang="fr-FR" dirty="0" err="1"/>
              <a:t>précise</a:t>
            </a:r>
            <a:r>
              <a:rPr lang="fr-FR" dirty="0"/>
              <a:t> l'article L 3211-3 du Code de la Santé Publique : </a:t>
            </a:r>
          </a:p>
          <a:p>
            <a:r>
              <a:rPr lang="fr-FR" dirty="0"/>
              <a:t>"Lorsqu'une personne atteinte de troubles mentaux fait l'objet de soins psychiatriques en application des dispositions des chapitres II et III du </a:t>
            </a:r>
            <a:r>
              <a:rPr lang="fr-FR" dirty="0" err="1"/>
              <a:t>présent</a:t>
            </a:r>
            <a:r>
              <a:rPr lang="fr-FR" dirty="0"/>
              <a:t> titre ou est </a:t>
            </a:r>
            <a:r>
              <a:rPr lang="fr-FR" dirty="0" err="1"/>
              <a:t>transportée</a:t>
            </a:r>
            <a:r>
              <a:rPr lang="fr-FR" dirty="0"/>
              <a:t> en vue de ces soins, les restrictions à l'exercice de ses </a:t>
            </a:r>
            <a:r>
              <a:rPr lang="fr-FR" dirty="0" err="1"/>
              <a:t>libertés</a:t>
            </a:r>
            <a:r>
              <a:rPr lang="fr-FR" dirty="0"/>
              <a:t> individuelles doivent </a:t>
            </a:r>
            <a:r>
              <a:rPr lang="fr-FR" dirty="0" err="1"/>
              <a:t>ê</a:t>
            </a:r>
            <a:r>
              <a:rPr lang="fr-FR" dirty="0" err="1" smtClean="0"/>
              <a:t>tre</a:t>
            </a:r>
            <a:r>
              <a:rPr lang="fr-FR" dirty="0" smtClean="0"/>
              <a:t> </a:t>
            </a:r>
            <a:r>
              <a:rPr lang="fr-FR" dirty="0" err="1" smtClean="0"/>
              <a:t>adaptées</a:t>
            </a:r>
            <a:r>
              <a:rPr lang="fr-FR" dirty="0"/>
              <a:t>, </a:t>
            </a:r>
            <a:r>
              <a:rPr lang="fr-FR" dirty="0" smtClean="0"/>
              <a:t>nécessaires </a:t>
            </a:r>
            <a:r>
              <a:rPr lang="fr-FR" dirty="0"/>
              <a:t>et </a:t>
            </a:r>
            <a:r>
              <a:rPr lang="fr-FR" dirty="0" smtClean="0"/>
              <a:t>proportionnées </a:t>
            </a:r>
            <a:r>
              <a:rPr lang="fr-FR" dirty="0"/>
              <a:t>à son </a:t>
            </a:r>
            <a:r>
              <a:rPr lang="fr-FR" dirty="0" err="1"/>
              <a:t>état</a:t>
            </a:r>
            <a:r>
              <a:rPr lang="fr-FR" dirty="0"/>
              <a:t> mental et à la mise en œuvre du traitement requis. En toutes circonstances, la </a:t>
            </a:r>
            <a:r>
              <a:rPr lang="fr-FR" dirty="0" err="1"/>
              <a:t>dignite</a:t>
            </a:r>
            <a:r>
              <a:rPr lang="fr-FR" dirty="0"/>
              <a:t>́ de la personne doit </a:t>
            </a:r>
            <a:r>
              <a:rPr lang="fr-FR" dirty="0" err="1"/>
              <a:t>être</a:t>
            </a:r>
            <a:r>
              <a:rPr lang="fr-FR" dirty="0"/>
              <a:t> </a:t>
            </a:r>
            <a:r>
              <a:rPr lang="fr-FR" dirty="0" err="1"/>
              <a:t>respectée</a:t>
            </a:r>
            <a:r>
              <a:rPr lang="fr-FR" dirty="0"/>
              <a:t> et sa </a:t>
            </a:r>
            <a:r>
              <a:rPr lang="fr-FR" dirty="0" err="1"/>
              <a:t>réinsertion</a:t>
            </a:r>
            <a:r>
              <a:rPr lang="fr-FR" dirty="0"/>
              <a:t> </a:t>
            </a:r>
            <a:r>
              <a:rPr lang="fr-FR" dirty="0" err="1" smtClean="0"/>
              <a:t>recherchée</a:t>
            </a:r>
            <a:r>
              <a:rPr lang="fr-FR" dirty="0" smtClean="0"/>
              <a:t> »</a:t>
            </a:r>
            <a:endParaRPr lang="fr-FR" dirty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808783" y="5508939"/>
            <a:ext cx="4346897" cy="720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 dirty="0" err="1" smtClean="0">
                <a:solidFill>
                  <a:schemeClr val="tx1"/>
                </a:solidFill>
              </a:rPr>
              <a:t>BPF_Transport</a:t>
            </a:r>
            <a:r>
              <a:rPr lang="fr-FR" sz="1100" i="1" dirty="0" smtClean="0">
                <a:solidFill>
                  <a:schemeClr val="tx1"/>
                </a:solidFill>
              </a:rPr>
              <a:t> d’un patient atteint de troubles mentaux et relevant d’une mesure de SPSC –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ARS, ORUPACA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 12/02/2014.</a:t>
            </a:r>
            <a:endParaRPr lang="fr-FR" sz="11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Recommandation </a:t>
            </a:r>
            <a:r>
              <a:rPr lang="fr-FR" dirty="0">
                <a:solidFill>
                  <a:schemeClr val="accent2"/>
                </a:solidFill>
              </a:rPr>
              <a:t>régionale</a:t>
            </a:r>
            <a:r>
              <a:rPr lang="fr-FR" dirty="0" smtClean="0">
                <a:solidFill>
                  <a:schemeClr val="accent2"/>
                </a:solidFill>
              </a:rPr>
              <a:t>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Transport d’un patient atteint de troubles mentaux relevant d’une mesure de SPSC</a:t>
            </a:r>
            <a:endParaRPr lang="fr-FR" dirty="0">
              <a:effectLst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26592" y="1845734"/>
            <a:ext cx="10229088" cy="3140794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/>
              <a:t>FORCES DE L’ORDRE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Les circonstances dans lesquelles les </a:t>
            </a:r>
            <a:r>
              <a:rPr lang="fr-FR" dirty="0" err="1"/>
              <a:t>régulateurs</a:t>
            </a:r>
            <a:r>
              <a:rPr lang="fr-FR" dirty="0"/>
              <a:t> ont besoin d’avoir recours aux forces de l’ordre : </a:t>
            </a:r>
          </a:p>
          <a:p>
            <a:pPr lvl="1"/>
            <a:r>
              <a:rPr lang="fr-FR" dirty="0"/>
              <a:t>en cas de menace donc de </a:t>
            </a:r>
            <a:r>
              <a:rPr lang="fr-FR" dirty="0" err="1"/>
              <a:t>dangerosite</a:t>
            </a:r>
            <a:r>
              <a:rPr lang="fr-FR" dirty="0"/>
              <a:t>́ </a:t>
            </a:r>
          </a:p>
          <a:p>
            <a:pPr lvl="1"/>
            <a:r>
              <a:rPr lang="fr-FR" dirty="0"/>
              <a:t>pour la </a:t>
            </a:r>
            <a:r>
              <a:rPr lang="fr-FR" dirty="0" err="1"/>
              <a:t>sécurite</a:t>
            </a:r>
            <a:r>
              <a:rPr lang="fr-FR" dirty="0"/>
              <a:t>́ des intervenants lors de ces situations à risques </a:t>
            </a:r>
          </a:p>
          <a:p>
            <a:pPr lvl="1"/>
            <a:r>
              <a:rPr lang="fr-FR" dirty="0"/>
              <a:t>pour </a:t>
            </a:r>
            <a:r>
              <a:rPr lang="fr-FR" dirty="0" err="1"/>
              <a:t>maîtriser</a:t>
            </a:r>
            <a:r>
              <a:rPr lang="fr-FR" dirty="0"/>
              <a:t> le patient qui </a:t>
            </a:r>
            <a:r>
              <a:rPr lang="fr-FR" dirty="0" err="1"/>
              <a:t>présente</a:t>
            </a:r>
            <a:r>
              <a:rPr lang="fr-FR" dirty="0"/>
              <a:t> un trouble à l’ordre public ou une menace à la </a:t>
            </a:r>
            <a:r>
              <a:rPr lang="fr-FR" dirty="0" err="1"/>
              <a:t>surete</a:t>
            </a:r>
            <a:r>
              <a:rPr lang="fr-FR" dirty="0"/>
              <a:t>́ </a:t>
            </a:r>
            <a:r>
              <a:rPr lang="fr-FR" dirty="0" smtClean="0"/>
              <a:t>des </a:t>
            </a:r>
            <a:r>
              <a:rPr lang="fr-FR" dirty="0"/>
              <a:t>personnes.</a:t>
            </a:r>
            <a:br>
              <a:rPr lang="fr-FR" dirty="0"/>
            </a:br>
            <a:endParaRPr lang="fr-FR" dirty="0" smtClean="0"/>
          </a:p>
          <a:p>
            <a:pPr lvl="1"/>
            <a:r>
              <a:rPr lang="fr-FR" dirty="0" smtClean="0"/>
              <a:t>Lorsque </a:t>
            </a:r>
            <a:r>
              <a:rPr lang="fr-FR" dirty="0"/>
              <a:t>l’</a:t>
            </a:r>
            <a:r>
              <a:rPr lang="fr-FR" dirty="0" err="1"/>
              <a:t>autorite</a:t>
            </a:r>
            <a:r>
              <a:rPr lang="fr-FR" dirty="0"/>
              <a:t>́ </a:t>
            </a:r>
            <a:r>
              <a:rPr lang="fr-FR" dirty="0" err="1"/>
              <a:t>émet</a:t>
            </a:r>
            <a:r>
              <a:rPr lang="fr-FR" dirty="0"/>
              <a:t> le certificat de SDRE, les forces de l’ordre accompagnent le patient vers l’</a:t>
            </a:r>
            <a:r>
              <a:rPr lang="fr-FR" dirty="0" err="1"/>
              <a:t>établissement</a:t>
            </a:r>
            <a:r>
              <a:rPr lang="fr-FR" dirty="0"/>
              <a:t> habilité. </a:t>
            </a: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808783" y="5508939"/>
            <a:ext cx="4346897" cy="720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 dirty="0" err="1" smtClean="0">
                <a:solidFill>
                  <a:schemeClr val="tx1"/>
                </a:solidFill>
              </a:rPr>
              <a:t>BPF_Transport</a:t>
            </a:r>
            <a:r>
              <a:rPr lang="fr-FR" sz="1100" i="1" dirty="0" smtClean="0">
                <a:solidFill>
                  <a:schemeClr val="tx1"/>
                </a:solidFill>
              </a:rPr>
              <a:t> d’un patient atteint de troubles mentaux et relevant d’une mesure de SPSC –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ARS, ORUPACA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 12/02/2014.</a:t>
            </a:r>
            <a:endParaRPr lang="fr-FR" sz="11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7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Recommandation </a:t>
            </a:r>
            <a:r>
              <a:rPr lang="fr-FR" dirty="0">
                <a:solidFill>
                  <a:schemeClr val="accent2"/>
                </a:solidFill>
              </a:rPr>
              <a:t>régionale</a:t>
            </a:r>
            <a:r>
              <a:rPr lang="fr-FR" dirty="0" smtClean="0">
                <a:solidFill>
                  <a:schemeClr val="accent2"/>
                </a:solidFill>
              </a:rPr>
              <a:t>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Transport d’un patient atteint de troubles mentaux relevant d’une mesure de SPSC</a:t>
            </a:r>
            <a:endParaRPr lang="fr-FR" dirty="0">
              <a:effectLst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26592" y="1845734"/>
            <a:ext cx="10229088" cy="3140794"/>
          </a:xfrm>
        </p:spPr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fr-FR" dirty="0" smtClean="0"/>
              <a:t> </a:t>
            </a:r>
            <a:r>
              <a:rPr lang="fr-FR" u="sng" dirty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Les secteurs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endParaRPr lang="fr-FR" sz="1100" u="sng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171450" lvl="0" indent="-17145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fr-FR" dirty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Les patients relevant de SPSC localisés hors de leur secteur et/ou de leur département au moment de l’appel des secours doivent être orientés vers la structure d’accueil non programmée psychiatrique du</a:t>
            </a:r>
            <a:r>
              <a:rPr lang="fr-FR" b="1" dirty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rPr>
              <a:t> secteur d’appel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2326" y="5433748"/>
            <a:ext cx="4303354" cy="8364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 dirty="0" err="1" smtClean="0">
                <a:solidFill>
                  <a:schemeClr val="tx1"/>
                </a:solidFill>
              </a:rPr>
              <a:t>BPF_Transport</a:t>
            </a:r>
            <a:r>
              <a:rPr lang="fr-FR" sz="1100" i="1" dirty="0" smtClean="0">
                <a:solidFill>
                  <a:schemeClr val="tx1"/>
                </a:solidFill>
              </a:rPr>
              <a:t> d’un patient atteint de troubles mentaux et relevant d’une mesure de SPSC – 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ARS, ORUPACA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12/02/2014.</a:t>
            </a:r>
            <a:endParaRPr lang="fr-FR" sz="11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3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692384" cy="145075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Recommandation </a:t>
            </a:r>
            <a:r>
              <a:rPr lang="fr-FR" dirty="0">
                <a:solidFill>
                  <a:schemeClr val="accent2"/>
                </a:solidFill>
              </a:rPr>
              <a:t>régionale</a:t>
            </a:r>
            <a:r>
              <a:rPr lang="fr-FR" dirty="0" smtClean="0">
                <a:solidFill>
                  <a:schemeClr val="accent2"/>
                </a:solidFill>
              </a:rPr>
              <a:t>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accueil d’un patient SPSC en établissement psychiatrique </a:t>
            </a:r>
            <a:r>
              <a:rPr lang="fr-FR" sz="4000" dirty="0" smtClean="0">
                <a:solidFill>
                  <a:schemeClr val="accent2"/>
                </a:solidFill>
              </a:rPr>
              <a:t>(ESM : établissement de Santé Mentale)</a:t>
            </a:r>
            <a:endParaRPr lang="fr-FR" sz="4000" dirty="0">
              <a:effectLst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26592" y="1845734"/>
            <a:ext cx="10229088" cy="3140794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fr-FR" dirty="0" smtClean="0"/>
              <a:t> Examen somatique LÉGAL / examen somatique ÉTIOLOGIQUE</a:t>
            </a:r>
          </a:p>
          <a:p>
            <a:r>
              <a:rPr lang="fr-FR" dirty="0" smtClean="0"/>
              <a:t>« Les </a:t>
            </a:r>
            <a:r>
              <a:rPr lang="fr-FR" dirty="0" err="1"/>
              <a:t>établissements</a:t>
            </a:r>
            <a:r>
              <a:rPr lang="fr-FR" dirty="0"/>
              <a:t> psychiatriques </a:t>
            </a:r>
            <a:r>
              <a:rPr lang="fr-FR" dirty="0" err="1"/>
              <a:t>sectorisés</a:t>
            </a:r>
            <a:r>
              <a:rPr lang="fr-FR" dirty="0"/>
              <a:t> doivent s’organiser pour que l’examen somatique </a:t>
            </a:r>
            <a:r>
              <a:rPr lang="fr-FR" dirty="0" err="1"/>
              <a:t>légal</a:t>
            </a:r>
            <a:r>
              <a:rPr lang="fr-FR" dirty="0"/>
              <a:t> soit </a:t>
            </a:r>
            <a:r>
              <a:rPr lang="fr-FR" dirty="0" err="1"/>
              <a:t>réalise</a:t>
            </a:r>
            <a:r>
              <a:rPr lang="fr-FR" dirty="0"/>
              <a:t>́ dans leur </a:t>
            </a:r>
            <a:r>
              <a:rPr lang="fr-FR" dirty="0" err="1"/>
              <a:t>établissement</a:t>
            </a:r>
            <a:r>
              <a:rPr lang="fr-FR" dirty="0"/>
              <a:t> lors d’une admission : </a:t>
            </a:r>
          </a:p>
          <a:p>
            <a:r>
              <a:rPr lang="fr-FR" dirty="0"/>
              <a:t>Cet examen doit </a:t>
            </a:r>
            <a:r>
              <a:rPr lang="fr-FR" dirty="0" err="1"/>
              <a:t>être</a:t>
            </a:r>
            <a:r>
              <a:rPr lang="fr-FR" dirty="0"/>
              <a:t> </a:t>
            </a:r>
            <a:r>
              <a:rPr lang="fr-FR" dirty="0" err="1"/>
              <a:t>réalise</a:t>
            </a:r>
            <a:r>
              <a:rPr lang="fr-FR" dirty="0"/>
              <a:t>́ dans les 24h qui suivent la prononciation de la mise en SPSC</a:t>
            </a:r>
            <a:r>
              <a:rPr lang="fr-FR" dirty="0" smtClean="0"/>
              <a:t>. »</a:t>
            </a:r>
            <a:endParaRPr lang="fr-FR" dirty="0"/>
          </a:p>
          <a:p>
            <a:pPr>
              <a:buFont typeface="Wingdings" charset="2"/>
              <a:buChar char="§"/>
            </a:pPr>
            <a:r>
              <a:rPr lang="fr-FR" dirty="0" smtClean="0"/>
              <a:t> HET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7418383" y="5665977"/>
            <a:ext cx="3737297" cy="589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 dirty="0" err="1" smtClean="0">
                <a:solidFill>
                  <a:schemeClr val="tx1"/>
                </a:solidFill>
              </a:rPr>
              <a:t>BPF_Accueil</a:t>
            </a:r>
            <a:r>
              <a:rPr lang="fr-FR" sz="1100" i="1" dirty="0" smtClean="0">
                <a:solidFill>
                  <a:schemeClr val="tx1"/>
                </a:solidFill>
              </a:rPr>
              <a:t> d’un patient SPSC en établissement psychiatrique-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ARS, ORUPACA </a:t>
            </a:r>
          </a:p>
          <a:p>
            <a:pPr algn="ctr"/>
            <a:r>
              <a:rPr lang="fr-FR" sz="1100" i="1" dirty="0" smtClean="0">
                <a:solidFill>
                  <a:schemeClr val="tx1"/>
                </a:solidFill>
              </a:rPr>
              <a:t>12/02/2014.</a:t>
            </a:r>
            <a:endParaRPr lang="fr-FR" sz="11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7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Les mineurs, en crise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Sorties non convenues</a:t>
            </a:r>
          </a:p>
          <a:p>
            <a:r>
              <a:rPr lang="fr-FR" dirty="0" smtClean="0"/>
              <a:t>Désorganisation des urgences</a:t>
            </a:r>
          </a:p>
          <a:p>
            <a:r>
              <a:rPr lang="fr-FR" dirty="0" smtClean="0"/>
              <a:t>Parts toxique et suicide en constantes augmentations et patients de plus en plus jeunes 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35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213757" y="1659878"/>
          <a:ext cx="7731619" cy="1981200"/>
        </p:xfrm>
        <a:graphic>
          <a:graphicData uri="http://schemas.openxmlformats.org/drawingml/2006/table">
            <a:tbl>
              <a:tblPr/>
              <a:tblGrid>
                <a:gridCol w="808976"/>
                <a:gridCol w="726349"/>
                <a:gridCol w="726349"/>
                <a:gridCol w="726349"/>
                <a:gridCol w="726349"/>
                <a:gridCol w="385502"/>
                <a:gridCol w="726349"/>
                <a:gridCol w="726349"/>
                <a:gridCol w="726349"/>
                <a:gridCol w="726349"/>
                <a:gridCol w="726349"/>
              </a:tblGrid>
              <a:tr h="6916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/>
                        </a:rPr>
                        <a:t>&lt;18 ans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2015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2016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916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Psy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1942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1892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1335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916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Autres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69219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/>
                        </a:rPr>
                        <a:t>72166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47011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9162"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2,80%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2,60%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2,80%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9162"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162"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62"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2015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2016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916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&gt;18ans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916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Psy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12870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13219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9790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916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Autres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200440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219464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158917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9162"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6,40%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6,10%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9162"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317047" y="4495986"/>
          <a:ext cx="6423715" cy="1507836"/>
        </p:xfrm>
        <a:graphic>
          <a:graphicData uri="http://schemas.openxmlformats.org/drawingml/2006/table">
            <a:tbl>
              <a:tblPr/>
              <a:tblGrid>
                <a:gridCol w="1337430"/>
                <a:gridCol w="1459014"/>
                <a:gridCol w="972676"/>
                <a:gridCol w="729507"/>
                <a:gridCol w="952412"/>
                <a:gridCol w="972676"/>
              </a:tblGrid>
              <a:tr h="251306">
                <a:tc>
                  <a:txBody>
                    <a:bodyPr/>
                    <a:lstStyle/>
                    <a:p>
                      <a:pPr algn="ctr" fontAlgn="ctr"/>
                      <a:endParaRPr lang="fr-FR" sz="10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1" i="0" u="none" strike="noStrike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2015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2016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</a:tr>
              <a:tr h="25130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Moins de 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de </a:t>
                      </a:r>
                      <a:r>
                        <a:rPr lang="fr-FR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12 à 16 ans</a:t>
                      </a:r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Psy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769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823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/>
                        </a:rPr>
                        <a:t>604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0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Autres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8609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9375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6655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0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0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de </a:t>
                      </a:r>
                      <a:r>
                        <a:rPr lang="fr-FR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16 à 18 ans</a:t>
                      </a:r>
                      <a:endParaRPr lang="fr-FR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Psy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528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/>
                        </a:rPr>
                        <a:t>536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397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0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Autres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5471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5809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/>
                        </a:rPr>
                        <a:t>4132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122074" y="3717645"/>
            <a:ext cx="89771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Chez les moins de 18 ans, la psychiatrie représente environ 2,8% des dossiers traités au CRRA,</a:t>
            </a:r>
          </a:p>
          <a:p>
            <a:r>
              <a:rPr lang="fr-FR" dirty="0" smtClean="0"/>
              <a:t>Et un peu plus de 6% chez les plus de 18 ans. Soit 5,2 adolescents / jour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122555" y="6071825"/>
            <a:ext cx="696762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  <a:r>
              <a:rPr lang="fr-FR" dirty="0" smtClean="0"/>
              <a:t>hez les 12-18 ans , la répartition 12-16/16-18 est grossièrement 60/40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394197" y="913709"/>
            <a:ext cx="7705027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Analyse statistique de la part pédopsychiatrique de l’activité au SAMU 13</a:t>
            </a:r>
          </a:p>
          <a:p>
            <a:r>
              <a:rPr lang="fr-FR" sz="2000" dirty="0" smtClean="0"/>
              <a:t>Source Centaure - Dr JC  DEVINAT – </a:t>
            </a:r>
            <a:r>
              <a:rPr lang="fr-FR" sz="2000" dirty="0" err="1" smtClean="0"/>
              <a:t>oct</a:t>
            </a:r>
            <a:r>
              <a:rPr lang="fr-FR" sz="2000" dirty="0" smtClean="0"/>
              <a:t> 2016</a:t>
            </a:r>
            <a:endParaRPr lang="fr-FR" sz="2000" dirty="0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3204141" cy="1450757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Les mineurs, en crise</a:t>
            </a:r>
            <a:endParaRPr lang="fr-F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Les mineurs, en crise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&lt;18 ans / CAP à partir de 16 ans </a:t>
            </a:r>
          </a:p>
          <a:p>
            <a:r>
              <a:rPr lang="fr-FR" dirty="0" smtClean="0"/>
              <a:t>Pas de pathologie psychiatrique organisée</a:t>
            </a:r>
          </a:p>
          <a:p>
            <a:r>
              <a:rPr lang="fr-FR" dirty="0" smtClean="0"/>
              <a:t>Pas de soin Sans Consentement</a:t>
            </a:r>
            <a:endParaRPr lang="fr-FR" dirty="0"/>
          </a:p>
          <a:p>
            <a:r>
              <a:rPr lang="fr-FR" dirty="0" smtClean="0"/>
              <a:t>Le </a:t>
            </a:r>
            <a:r>
              <a:rPr lang="fr-FR" dirty="0" err="1" smtClean="0"/>
              <a:t>réquerant</a:t>
            </a:r>
            <a:r>
              <a:rPr lang="fr-FR" dirty="0" smtClean="0"/>
              <a:t>: très souvent foyer, ASE…</a:t>
            </a:r>
          </a:p>
          <a:p>
            <a:r>
              <a:rPr lang="fr-FR" dirty="0" smtClean="0"/>
              <a:t>Même placé, l’autorité parentale est laissé au parent </a:t>
            </a:r>
            <a:r>
              <a:rPr lang="fr-FR" dirty="0" err="1" smtClean="0"/>
              <a:t>aussoi</a:t>
            </a:r>
            <a:r>
              <a:rPr lang="fr-FR" dirty="0" smtClean="0"/>
              <a:t> souvent que possible</a:t>
            </a:r>
          </a:p>
          <a:p>
            <a:r>
              <a:rPr lang="fr-FR" dirty="0" err="1" smtClean="0"/>
              <a:t>Privilegier</a:t>
            </a:r>
            <a:r>
              <a:rPr lang="fr-FR" dirty="0" smtClean="0"/>
              <a:t> un univers contenant </a:t>
            </a:r>
            <a:r>
              <a:rPr lang="fr-FR" dirty="0" err="1" smtClean="0"/>
              <a:t>reconfortant</a:t>
            </a:r>
            <a:r>
              <a:rPr lang="fr-FR" dirty="0" smtClean="0"/>
              <a:t> = urgences de proximité fonction de l’âge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870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Les mineurs, en crise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Au </a:t>
            </a:r>
            <a:r>
              <a:rPr lang="fr-FR" u="sng" dirty="0" err="1" smtClean="0"/>
              <a:t>depart</a:t>
            </a:r>
            <a:r>
              <a:rPr lang="fr-FR" u="sng" dirty="0" smtClean="0"/>
              <a:t> du lieu d’appel , messages et actions du régulateur</a:t>
            </a:r>
            <a:r>
              <a:rPr lang="fr-FR" dirty="0" smtClean="0"/>
              <a:t>:</a:t>
            </a:r>
          </a:p>
          <a:p>
            <a:r>
              <a:rPr lang="fr-FR" dirty="0" smtClean="0"/>
              <a:t>Une personne </a:t>
            </a:r>
            <a:r>
              <a:rPr lang="fr-FR" b="1" dirty="0" smtClean="0"/>
              <a:t>majeure</a:t>
            </a:r>
            <a:r>
              <a:rPr lang="fr-FR" dirty="0" smtClean="0"/>
              <a:t> DOIT TOUJOURS accompagner le mineur</a:t>
            </a:r>
          </a:p>
          <a:p>
            <a:r>
              <a:rPr lang="fr-FR" dirty="0" smtClean="0"/>
              <a:t>Les documents:</a:t>
            </a:r>
          </a:p>
          <a:p>
            <a:pPr>
              <a:buFont typeface="Wingdings" charset="2"/>
              <a:buChar char="§"/>
            </a:pPr>
            <a:r>
              <a:rPr lang="fr-FR" dirty="0" smtClean="0"/>
              <a:t>OPP</a:t>
            </a:r>
          </a:p>
          <a:p>
            <a:pPr>
              <a:buFont typeface="Wingdings" charset="2"/>
              <a:buChar char="§"/>
            </a:pPr>
            <a:r>
              <a:rPr lang="fr-FR" dirty="0" smtClean="0"/>
              <a:t>document stipulant l’identité du détenteur de l’autorité parentale</a:t>
            </a:r>
          </a:p>
          <a:p>
            <a:pPr marL="0" indent="0">
              <a:buNone/>
            </a:pPr>
            <a:r>
              <a:rPr lang="fr-FR" dirty="0" smtClean="0"/>
              <a:t>Toujours informer les urgences lorsque l’on oriente vers urgences pédiatriques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455902" y="5677386"/>
            <a:ext cx="2699778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i="1" dirty="0" err="1" smtClean="0"/>
              <a:t>BPF_Accueil</a:t>
            </a:r>
            <a:r>
              <a:rPr lang="fr-FR" sz="1100" i="1" dirty="0" smtClean="0"/>
              <a:t> du mineur </a:t>
            </a:r>
            <a:r>
              <a:rPr lang="fr-FR" sz="1100" i="1" dirty="0" err="1" smtClean="0"/>
              <a:t>encrise</a:t>
            </a:r>
            <a:r>
              <a:rPr lang="fr-FR" sz="1100" i="1" dirty="0" smtClean="0"/>
              <a:t> aux urgences</a:t>
            </a:r>
          </a:p>
          <a:p>
            <a:r>
              <a:rPr lang="fr-FR" sz="1100" i="1" dirty="0" smtClean="0"/>
              <a:t>ARS, ORUPACA</a:t>
            </a:r>
          </a:p>
          <a:p>
            <a:r>
              <a:rPr lang="fr-FR" sz="1100" i="1" dirty="0" smtClean="0"/>
              <a:t>2015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48981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2"/>
                </a:solidFill>
              </a:rPr>
              <a:t/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Etat des lieux: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Cas clinique 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79" y="1845733"/>
            <a:ext cx="10135293" cy="4887576"/>
          </a:xfrm>
        </p:spPr>
        <p:txBody>
          <a:bodyPr>
            <a:normAutofit fontScale="4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4500" dirty="0" smtClean="0"/>
              <a:t> Début septembre 2016, Hervé âgé de 53 ans,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4500" b="1" dirty="0"/>
              <a:t> </a:t>
            </a:r>
            <a:r>
              <a:rPr lang="fr-FR" sz="4500" b="1" dirty="0" smtClean="0"/>
              <a:t>Motif d’appel :</a:t>
            </a:r>
            <a:r>
              <a:rPr lang="fr-FR" sz="4500" dirty="0" smtClean="0"/>
              <a:t> Décompensation psychiatrique, agressivité ressentie comme extrêmement menaçante.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4500" b="1" dirty="0"/>
              <a:t> </a:t>
            </a:r>
            <a:r>
              <a:rPr lang="fr-FR" sz="4500" b="1" dirty="0" smtClean="0"/>
              <a:t>Antécédent : </a:t>
            </a:r>
            <a:r>
              <a:rPr lang="fr-FR" sz="4500" dirty="0" smtClean="0"/>
              <a:t>Bipolaire suivi à Marseille (Sainte Marguerite).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4500" b="1" dirty="0"/>
              <a:t> </a:t>
            </a:r>
            <a:r>
              <a:rPr lang="fr-FR" sz="4500" b="1" dirty="0" smtClean="0"/>
              <a:t>Prise de décision du médecin régulateur à la fin de l’interrogatoire :</a:t>
            </a:r>
            <a:r>
              <a:rPr lang="fr-FR" sz="4500" dirty="0" smtClean="0"/>
              <a:t> Envoie SMUR et VSAV. Force de l’ordre prévenue.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4500" b="1" dirty="0"/>
              <a:t> </a:t>
            </a:r>
            <a:r>
              <a:rPr lang="fr-FR" sz="4500" b="1" dirty="0" smtClean="0"/>
              <a:t>Bilan SMUR : </a:t>
            </a:r>
            <a:endParaRPr lang="fr-FR" sz="4500" dirty="0" smtClean="0"/>
          </a:p>
          <a:p>
            <a:r>
              <a:rPr lang="fr-FR" sz="4500" dirty="0" smtClean="0"/>
              <a:t>Décompensation bipolaire associée à une crise clastique et une agressivité envers sa famille.</a:t>
            </a:r>
          </a:p>
          <a:p>
            <a:r>
              <a:rPr lang="fr-FR" sz="4500" dirty="0" smtClean="0"/>
              <a:t>Constantes normales, </a:t>
            </a:r>
            <a:r>
              <a:rPr lang="fr-FR" sz="4500" dirty="0" err="1" smtClean="0"/>
              <a:t>dextro</a:t>
            </a:r>
            <a:r>
              <a:rPr lang="fr-FR" sz="4500" dirty="0" smtClean="0"/>
              <a:t> 4.9 </a:t>
            </a:r>
            <a:r>
              <a:rPr lang="fr-FR" sz="4500" dirty="0" err="1" smtClean="0"/>
              <a:t>mmol</a:t>
            </a:r>
            <a:r>
              <a:rPr lang="fr-FR" sz="4500" dirty="0" smtClean="0"/>
              <a:t>. </a:t>
            </a:r>
          </a:p>
          <a:p>
            <a:r>
              <a:rPr lang="fr-FR" sz="4500" dirty="0" smtClean="0"/>
              <a:t>Pas de contention chimique ni physique notée dans le dossier écrit. Pas de SPSC.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4500" b="1" dirty="0"/>
              <a:t> </a:t>
            </a:r>
            <a:r>
              <a:rPr lang="fr-FR" sz="4500" b="1" dirty="0" smtClean="0"/>
              <a:t>Décision du médecin régulateur :</a:t>
            </a:r>
            <a:endParaRPr lang="fr-FR" sz="4500" dirty="0" smtClean="0"/>
          </a:p>
          <a:p>
            <a:r>
              <a:rPr lang="fr-FR" sz="4500" dirty="0" smtClean="0"/>
              <a:t>1</a:t>
            </a:r>
            <a:r>
              <a:rPr lang="fr-FR" sz="4500" baseline="30000" dirty="0" smtClean="0"/>
              <a:t>er</a:t>
            </a:r>
            <a:r>
              <a:rPr lang="fr-FR" sz="4500" dirty="0" smtClean="0"/>
              <a:t> appel : Service psychiatrique Sainte Marguerite injoignable.</a:t>
            </a:r>
          </a:p>
          <a:p>
            <a:r>
              <a:rPr lang="fr-FR" sz="4500" dirty="0" smtClean="0"/>
              <a:t>2</a:t>
            </a:r>
            <a:r>
              <a:rPr lang="fr-FR" sz="4500" baseline="30000" dirty="0" smtClean="0"/>
              <a:t>ème</a:t>
            </a:r>
            <a:r>
              <a:rPr lang="fr-FR" sz="4500" dirty="0" smtClean="0"/>
              <a:t> appel : Patient accepté par les urgences psychiatriques de la Conception.</a:t>
            </a:r>
          </a:p>
          <a:p>
            <a:r>
              <a:rPr lang="fr-FR" dirty="0"/>
              <a:t>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243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3233558" cy="1450757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Les mineurs, en crise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Contention sédation possibles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838" y="0"/>
            <a:ext cx="7697254" cy="6299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97280" y="5677386"/>
            <a:ext cx="2693366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i="1" dirty="0" err="1" smtClean="0"/>
              <a:t>BPF_Contention</a:t>
            </a:r>
            <a:r>
              <a:rPr lang="fr-FR" sz="1100" i="1" dirty="0" smtClean="0"/>
              <a:t> </a:t>
            </a:r>
            <a:r>
              <a:rPr lang="fr-FR" sz="1100" i="1" dirty="0" err="1" smtClean="0"/>
              <a:t>sedation</a:t>
            </a:r>
            <a:r>
              <a:rPr lang="fr-FR" sz="1100" i="1" dirty="0" smtClean="0"/>
              <a:t> du mineur en crise</a:t>
            </a:r>
          </a:p>
          <a:p>
            <a:r>
              <a:rPr lang="fr-FR" sz="1100" i="1" dirty="0" smtClean="0"/>
              <a:t>ARS, ORUPACA</a:t>
            </a:r>
          </a:p>
          <a:p>
            <a:r>
              <a:rPr lang="fr-FR" sz="1100" i="1" dirty="0" smtClean="0"/>
              <a:t>2015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131874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Merci de votre attention!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784920"/>
            <a:ext cx="10058399" cy="44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2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smtClean="0">
                <a:solidFill>
                  <a:schemeClr val="accent2"/>
                </a:solidFill>
              </a:rPr>
              <a:t>Analyse 2 :</a:t>
            </a:r>
            <a:br>
              <a:rPr lang="fr-FR" sz="3600" dirty="0" smtClean="0">
                <a:solidFill>
                  <a:schemeClr val="accent2"/>
                </a:solidFill>
              </a:rPr>
            </a:br>
            <a:r>
              <a:rPr lang="fr-FR" sz="3600" dirty="0" smtClean="0">
                <a:solidFill>
                  <a:schemeClr val="accent2"/>
                </a:solidFill>
              </a:rPr>
              <a:t>Devenir </a:t>
            </a:r>
            <a:r>
              <a:rPr lang="fr-FR" sz="3600" dirty="0">
                <a:solidFill>
                  <a:schemeClr val="accent2"/>
                </a:solidFill>
              </a:rPr>
              <a:t>des patients présentant les critères de recours à un avis spécialisé.</a:t>
            </a:r>
            <a:endParaRPr lang="fr-FR" sz="36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645100"/>
              </p:ext>
            </p:extLst>
          </p:nvPr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829573"/>
              </p:ext>
            </p:extLst>
          </p:nvPr>
        </p:nvGraphicFramePr>
        <p:xfrm>
          <a:off x="1324707" y="1845734"/>
          <a:ext cx="9536307" cy="444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0890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7737" y="2142886"/>
            <a:ext cx="6096851" cy="34294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8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Matériel et méthode (5) 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Analyse statistique :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1840524"/>
            <a:ext cx="9613861" cy="501747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 Enregistrement des </a:t>
            </a:r>
            <a:r>
              <a:rPr lang="fr-FR" dirty="0">
                <a:solidFill>
                  <a:schemeClr val="tx1"/>
                </a:solidFill>
              </a:rPr>
              <a:t>données </a:t>
            </a:r>
            <a:r>
              <a:rPr lang="fr-FR" dirty="0" smtClean="0">
                <a:solidFill>
                  <a:schemeClr val="tx1"/>
                </a:solidFill>
              </a:rPr>
              <a:t>sur </a:t>
            </a:r>
            <a:r>
              <a:rPr lang="fr-FR" dirty="0">
                <a:solidFill>
                  <a:schemeClr val="tx1"/>
                </a:solidFill>
              </a:rPr>
              <a:t>un dossier informatique Excel</a:t>
            </a:r>
            <a:r>
              <a:rPr lang="fr-FR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Première analyse : sur 869 dossiers (flow chart)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 Deuxième analyse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Nombre d’individus nécessaires pour avoir une population représentative et p&lt;0,05 : 267 patients.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Hypothèses émises : 10% de dossiers difficilement interprétables.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Randomisation aléatoire informatique en fonction des 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Jours : semaine, samedi / dimanche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Plages horaires,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Tranches d’âge</a:t>
            </a:r>
            <a:r>
              <a:rPr lang="fr-FR" dirty="0" smtClean="0">
                <a:solidFill>
                  <a:schemeClr val="tx1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Analyse détaillée de 328 dossiers.</a:t>
            </a:r>
          </a:p>
        </p:txBody>
      </p:sp>
    </p:spTree>
    <p:extLst>
      <p:ext uri="{BB962C8B-B14F-4D97-AF65-F5344CB8AC3E}">
        <p14:creationId xmlns:p14="http://schemas.microsoft.com/office/powerpoint/2010/main" val="216186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2"/>
                </a:solidFill>
              </a:rPr>
              <a:t>Résultats </a:t>
            </a:r>
            <a:r>
              <a:rPr lang="fr-FR" dirty="0" smtClean="0">
                <a:solidFill>
                  <a:schemeClr val="accent2"/>
                </a:solidFill>
              </a:rPr>
              <a:t>(1) :</a:t>
            </a:r>
            <a:r>
              <a:rPr lang="fr-FR" dirty="0">
                <a:solidFill>
                  <a:schemeClr val="accent2"/>
                </a:solidFill>
              </a:rPr>
              <a:t/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Analyse descriptive de la population :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Sexe, âge, jours et plages horaires d’appel.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Sexe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/>
              <a:t>381 </a:t>
            </a:r>
            <a:r>
              <a:rPr lang="fr-FR" dirty="0"/>
              <a:t>femmes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/>
              <a:t>485 hommes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/>
              <a:t>Sexe ratio = 1,27</a:t>
            </a:r>
            <a:endParaRPr lang="fr-F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/>
              <a:t>3 </a:t>
            </a:r>
            <a:r>
              <a:rPr lang="fr-FR" dirty="0"/>
              <a:t>sexes non connus</a:t>
            </a:r>
          </a:p>
          <a:p>
            <a:pPr marL="0" indent="0">
              <a:buNone/>
            </a:pPr>
            <a:endParaRPr lang="fr-FR" sz="1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Moyenne d’âge : 47,3 ans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 TRANCHES AGE; Jours et plages horaires : mail JCD</a:t>
            </a:r>
          </a:p>
        </p:txBody>
      </p:sp>
    </p:spTree>
    <p:extLst>
      <p:ext uri="{BB962C8B-B14F-4D97-AF65-F5344CB8AC3E}">
        <p14:creationId xmlns:p14="http://schemas.microsoft.com/office/powerpoint/2010/main" val="428783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Analyse 1 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Orientation en psychiatrie ou non.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79" y="1846263"/>
            <a:ext cx="10058401" cy="4371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988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Analyse 2 : 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 smtClean="0">
                <a:solidFill>
                  <a:schemeClr val="accent2"/>
                </a:solidFill>
              </a:rPr>
              <a:t>Motifs d’appel.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5373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97281" y="1824842"/>
            <a:ext cx="5445034" cy="4420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200" dirty="0" smtClean="0">
              <a:solidFill>
                <a:schemeClr val="tx1"/>
              </a:solidFill>
            </a:endParaRPr>
          </a:p>
          <a:p>
            <a:r>
              <a:rPr lang="fr-FR" sz="2200" dirty="0" smtClean="0">
                <a:solidFill>
                  <a:schemeClr val="tx1"/>
                </a:solidFill>
              </a:rPr>
              <a:t>36 </a:t>
            </a:r>
            <a:r>
              <a:rPr lang="fr-FR" sz="2200" dirty="0">
                <a:solidFill>
                  <a:schemeClr val="tx1"/>
                </a:solidFill>
              </a:rPr>
              <a:t>agitation / agressivité,</a:t>
            </a:r>
          </a:p>
          <a:p>
            <a:r>
              <a:rPr lang="fr-FR" sz="2200" dirty="0">
                <a:solidFill>
                  <a:schemeClr val="tx1"/>
                </a:solidFill>
              </a:rPr>
              <a:t>28 bipolaires : 6 décompensations maniaques, 5 décompensation suite à une rupture thérapeutique,</a:t>
            </a:r>
          </a:p>
          <a:p>
            <a:r>
              <a:rPr lang="fr-FR" sz="2200" dirty="0">
                <a:solidFill>
                  <a:schemeClr val="tx1"/>
                </a:solidFill>
              </a:rPr>
              <a:t>26 schizophrènes,</a:t>
            </a:r>
          </a:p>
          <a:p>
            <a:r>
              <a:rPr lang="fr-FR" sz="2200" dirty="0">
                <a:solidFill>
                  <a:schemeClr val="tx1"/>
                </a:solidFill>
              </a:rPr>
              <a:t>19 décompensations suite à une rupture thérapeutique,</a:t>
            </a:r>
          </a:p>
          <a:p>
            <a:r>
              <a:rPr lang="fr-FR" sz="2200" dirty="0">
                <a:solidFill>
                  <a:schemeClr val="tx1"/>
                </a:solidFill>
              </a:rPr>
              <a:t>18 fugues d’un patient hospitalisé en psychiatrie,</a:t>
            </a:r>
          </a:p>
          <a:p>
            <a:r>
              <a:rPr lang="fr-FR" sz="2200" dirty="0">
                <a:solidFill>
                  <a:schemeClr val="tx1"/>
                </a:solidFill>
              </a:rPr>
              <a:t>17 délires ou hallucinations,</a:t>
            </a:r>
          </a:p>
          <a:p>
            <a:r>
              <a:rPr lang="fr-FR" sz="2200" dirty="0">
                <a:solidFill>
                  <a:schemeClr val="tx1"/>
                </a:solidFill>
              </a:rPr>
              <a:t>14 demandes de certificat pour SPSC,</a:t>
            </a:r>
          </a:p>
          <a:p>
            <a:r>
              <a:rPr lang="fr-FR" sz="2200" dirty="0">
                <a:solidFill>
                  <a:schemeClr val="tx1"/>
                </a:solidFill>
              </a:rPr>
              <a:t>9 troubles du comportement,</a:t>
            </a:r>
          </a:p>
          <a:p>
            <a:r>
              <a:rPr lang="fr-FR" sz="2200" dirty="0" smtClean="0">
                <a:solidFill>
                  <a:schemeClr val="tx1"/>
                </a:solidFill>
              </a:rPr>
              <a:t>7 </a:t>
            </a:r>
            <a:r>
              <a:rPr lang="fr-FR" sz="2200" dirty="0">
                <a:solidFill>
                  <a:schemeClr val="tx1"/>
                </a:solidFill>
              </a:rPr>
              <a:t>BDA,</a:t>
            </a:r>
          </a:p>
          <a:p>
            <a:pPr lvl="1"/>
            <a:endParaRPr lang="fr-FR" sz="2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14358" y="1824842"/>
            <a:ext cx="4208318" cy="19015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200" dirty="0">
                <a:solidFill>
                  <a:schemeClr val="tx1"/>
                </a:solidFill>
              </a:rPr>
              <a:t>47 somatiques dont 23 prises de toxiques</a:t>
            </a:r>
            <a:r>
              <a:rPr lang="fr-FR" sz="2200" dirty="0" smtClean="0">
                <a:solidFill>
                  <a:schemeClr val="tx1"/>
                </a:solidFill>
              </a:rPr>
              <a:t>,</a:t>
            </a:r>
          </a:p>
          <a:p>
            <a:r>
              <a:rPr lang="fr-FR" sz="2200" dirty="0">
                <a:solidFill>
                  <a:schemeClr val="tx1"/>
                </a:solidFill>
              </a:rPr>
              <a:t>9 problèmes familiaux ou sociaux,</a:t>
            </a:r>
          </a:p>
          <a:p>
            <a:pPr lvl="1"/>
            <a:endParaRPr lang="fr-FR" sz="2200" dirty="0">
              <a:solidFill>
                <a:schemeClr val="tx1"/>
              </a:solidFill>
            </a:endParaRPr>
          </a:p>
          <a:p>
            <a:endParaRPr lang="fr-F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5723366" cy="145075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fr-FR" sz="4400" dirty="0" smtClean="0">
                <a:solidFill>
                  <a:schemeClr val="accent2"/>
                </a:solidFill>
              </a:rPr>
              <a:t>Etat des lieux:</a:t>
            </a:r>
            <a:br>
              <a:rPr lang="fr-FR" sz="4400" dirty="0" smtClean="0">
                <a:solidFill>
                  <a:schemeClr val="accent2"/>
                </a:solidFill>
              </a:rPr>
            </a:br>
            <a:r>
              <a:rPr lang="fr-FR" sz="4400" dirty="0" smtClean="0">
                <a:solidFill>
                  <a:schemeClr val="accent2"/>
                </a:solidFill>
              </a:rPr>
              <a:t>les Fiches d’Événement </a:t>
            </a:r>
            <a:r>
              <a:rPr lang="fr-FR" sz="4400" dirty="0">
                <a:solidFill>
                  <a:schemeClr val="accent2"/>
                </a:solidFill>
              </a:rPr>
              <a:t>I</a:t>
            </a:r>
            <a:r>
              <a:rPr lang="fr-FR" sz="4400" dirty="0" smtClean="0">
                <a:solidFill>
                  <a:schemeClr val="accent2"/>
                </a:solidFill>
              </a:rPr>
              <a:t>ndésirables </a:t>
            </a:r>
            <a:r>
              <a:rPr lang="fr-FR" sz="4400" dirty="0">
                <a:solidFill>
                  <a:schemeClr val="accent2"/>
                </a:solidFill>
              </a:rPr>
              <a:t>R</a:t>
            </a:r>
            <a:r>
              <a:rPr lang="fr-FR" sz="4400" dirty="0" smtClean="0">
                <a:solidFill>
                  <a:schemeClr val="accent2"/>
                </a:solidFill>
              </a:rPr>
              <a:t>égionales</a:t>
            </a:r>
            <a:endParaRPr lang="fr-FR" sz="4400" dirty="0">
              <a:solidFill>
                <a:schemeClr val="accent2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866900"/>
            <a:ext cx="3921146" cy="10359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646" y="116114"/>
            <a:ext cx="5198249" cy="6633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618671" y="5791200"/>
            <a:ext cx="2826415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Rapport FEI régionales 2011-2014 – ORUPACA</a:t>
            </a:r>
          </a:p>
          <a:p>
            <a:r>
              <a:rPr lang="fr-FR" sz="1100" i="1" dirty="0" smtClean="0"/>
              <a:t>2014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204937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Introduction:</a:t>
            </a:r>
            <a:br>
              <a:rPr lang="fr-FR" dirty="0" smtClean="0">
                <a:solidFill>
                  <a:schemeClr val="accent2"/>
                </a:solidFill>
              </a:rPr>
            </a:br>
            <a:r>
              <a:rPr lang="fr-FR" dirty="0">
                <a:solidFill>
                  <a:schemeClr val="accent2"/>
                </a:solidFill>
              </a:rPr>
              <a:t>L</a:t>
            </a:r>
            <a:r>
              <a:rPr lang="fr-FR" dirty="0" smtClean="0">
                <a:solidFill>
                  <a:schemeClr val="accent2"/>
                </a:solidFill>
              </a:rPr>
              <a:t>es soins psychiatriques sans consentement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896698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2 types d’hospitalisation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800" dirty="0" smtClean="0"/>
              <a:t>Libre </a:t>
            </a:r>
            <a:r>
              <a:rPr lang="fr-FR" sz="2800" i="1" dirty="0"/>
              <a:t>(règle </a:t>
            </a:r>
            <a:r>
              <a:rPr lang="fr-FR" sz="2800" i="1" dirty="0" smtClean="0"/>
              <a:t>générale à privilégier)</a:t>
            </a:r>
            <a:endParaRPr lang="fr-FR" sz="2800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800" dirty="0"/>
              <a:t>Sans </a:t>
            </a:r>
            <a:r>
              <a:rPr lang="fr-FR" sz="2800" dirty="0" smtClean="0"/>
              <a:t>consentement </a:t>
            </a:r>
            <a:r>
              <a:rPr lang="fr-FR" sz="2800" i="1" dirty="0" smtClean="0"/>
              <a:t>(environ 80 000 personnes soignées par an en France sous ce régime).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sz="2800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 smtClean="0"/>
              <a:t> Soins </a:t>
            </a:r>
            <a:r>
              <a:rPr lang="fr-FR" sz="2800" dirty="0"/>
              <a:t>psychiatriques sans </a:t>
            </a:r>
            <a:r>
              <a:rPr lang="fr-FR" sz="2800" dirty="0" smtClean="0"/>
              <a:t>consentement (SPSC)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600" dirty="0"/>
              <a:t>État mental qui nécessite des soins immédiats et une surveillance médicale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800" dirty="0"/>
              <a:t>Sans avoir la possibilité d’y consentir </a:t>
            </a:r>
            <a:r>
              <a:rPr lang="fr-FR" sz="2800" dirty="0" smtClean="0"/>
              <a:t>[1].</a:t>
            </a:r>
            <a:endParaRPr lang="fr-FR" sz="2800" dirty="0"/>
          </a:p>
          <a:p>
            <a:pPr marL="201168" lvl="1" indent="0">
              <a:buNone/>
            </a:pPr>
            <a:endParaRPr lang="fr-FR" sz="2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Code de la santé publique - Article L. 3211-3 : « Les </a:t>
            </a:r>
            <a:r>
              <a:rPr lang="fr-FR" sz="2800" u="sng" dirty="0"/>
              <a:t>restrictions à l’exercice </a:t>
            </a:r>
            <a:r>
              <a:rPr lang="fr-FR" sz="2800" u="sng" dirty="0" smtClean="0"/>
              <a:t>des </a:t>
            </a:r>
            <a:r>
              <a:rPr lang="fr-FR" sz="2800" u="sng" dirty="0"/>
              <a:t>libertés individuelles</a:t>
            </a:r>
            <a:r>
              <a:rPr lang="fr-FR" sz="2800" dirty="0"/>
              <a:t> doivent être </a:t>
            </a:r>
            <a:r>
              <a:rPr lang="fr-FR" sz="2800" u="sng" dirty="0"/>
              <a:t>adaptées, nécessaires et proportionnées </a:t>
            </a:r>
            <a:r>
              <a:rPr lang="fr-FR" sz="2800" dirty="0"/>
              <a:t>à </a:t>
            </a:r>
            <a:r>
              <a:rPr lang="fr-FR" sz="2800" dirty="0" smtClean="0"/>
              <a:t>l’état </a:t>
            </a:r>
            <a:r>
              <a:rPr lang="fr-FR" sz="2800" dirty="0"/>
              <a:t>mental </a:t>
            </a:r>
            <a:r>
              <a:rPr lang="fr-FR" sz="2800" dirty="0" smtClean="0"/>
              <a:t>du patient et </a:t>
            </a:r>
            <a:r>
              <a:rPr lang="fr-FR" sz="2800" dirty="0"/>
              <a:t>à la mise en œuvre du traitement requis. En toutes circonstances, la </a:t>
            </a:r>
            <a:r>
              <a:rPr lang="fr-FR" sz="2800" u="sng" dirty="0"/>
              <a:t>dignité de la personne</a:t>
            </a:r>
            <a:r>
              <a:rPr lang="fr-FR" sz="2800" dirty="0"/>
              <a:t> doit être </a:t>
            </a:r>
            <a:r>
              <a:rPr lang="fr-FR" sz="2800" u="sng" dirty="0" smtClean="0"/>
              <a:t>recherchée</a:t>
            </a:r>
            <a:r>
              <a:rPr lang="fr-FR" sz="2800" dirty="0" smtClean="0"/>
              <a:t> ».</a:t>
            </a:r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5" name="Rectangle 4"/>
          <p:cNvSpPr/>
          <p:nvPr/>
        </p:nvSpPr>
        <p:spPr>
          <a:xfrm>
            <a:off x="7398328" y="5541295"/>
            <a:ext cx="3757352" cy="789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i="1" dirty="0">
                <a:solidFill>
                  <a:schemeClr val="tx1"/>
                </a:solidFill>
              </a:rPr>
              <a:t>[1] : </a:t>
            </a:r>
            <a:r>
              <a:rPr lang="fr-FR" sz="1050" i="1" dirty="0" smtClean="0">
                <a:solidFill>
                  <a:schemeClr val="tx1"/>
                </a:solidFill>
              </a:rPr>
              <a:t>Presses universitaires François Rabelais. Référentiel de psychiatrie et d’addictologie. Psychiatrie de l’adulte. Psychiatrie de l’enfant et de l’adolescent. Addictologie. 2014.</a:t>
            </a:r>
            <a:endParaRPr lang="fr-FR" sz="105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fr-FR" smtClean="0">
                <a:solidFill>
                  <a:schemeClr val="accent2"/>
                </a:solidFill>
              </a:rPr>
              <a:t>Le cadre légal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LOI n° 2011-803 du 5 juillet 2011 relative aux droits et à la protection des personnes faisant l'objet de soins psychiatriques et aux modalités de leur prise en charge (1)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b="1" dirty="0"/>
              <a:t>LOI n° 2013-869 du 27 septembre 2013 modifiant certaines dispositions issues de la loi n° 2011-803 du 5 juillet 2011 relative aux droits et à la protection des personnes faisant l'objet de soins psychiatriques et aux modalités de leur prise en charge (1)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743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Le cadre légal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/>
              <a:t>HDT -&gt; SPDT</a:t>
            </a:r>
          </a:p>
          <a:p>
            <a:r>
              <a:rPr lang="fr-FR" b="1" dirty="0" smtClean="0"/>
              <a:t>HO -&gt; SDRE</a:t>
            </a:r>
          </a:p>
          <a:p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SPDT : avec ou sans Tiers= PI </a:t>
            </a:r>
            <a:r>
              <a:rPr lang="fr-FR" b="1" dirty="0" err="1" smtClean="0"/>
              <a:t>Peril</a:t>
            </a:r>
            <a:r>
              <a:rPr lang="fr-FR" b="1" dirty="0" smtClean="0"/>
              <a:t> imminent </a:t>
            </a:r>
          </a:p>
          <a:p>
            <a:r>
              <a:rPr lang="fr-FR" b="1" dirty="0" smtClean="0"/>
              <a:t>JLD : Juge des Libertés et de la Détention</a:t>
            </a:r>
          </a:p>
          <a:p>
            <a:endParaRPr lang="fr-FR" b="1" dirty="0"/>
          </a:p>
          <a:p>
            <a:r>
              <a:rPr lang="fr-FR" dirty="0" smtClean="0"/>
              <a:t>Décision de justice 09/2016: le certificat de PI ne peut pas être rempli par un </a:t>
            </a:r>
            <a:r>
              <a:rPr lang="fr-FR" dirty="0" err="1" smtClean="0"/>
              <a:t>medecin</a:t>
            </a:r>
            <a:r>
              <a:rPr lang="fr-FR" dirty="0" smtClean="0"/>
              <a:t> travaillant dans l’établissement où est hospitalisée le patient, même s’il n’est pas psychiatre</a:t>
            </a:r>
          </a:p>
          <a:p>
            <a:r>
              <a:rPr lang="fr-FR" dirty="0" smtClean="0"/>
              <a:t>La moitie des mainlevées est due à l’absence de décision des JLD dans les délais en 2015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225142" y="1845734"/>
          <a:ext cx="6676572" cy="14833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69143"/>
                <a:gridCol w="1669143"/>
                <a:gridCol w="1669143"/>
                <a:gridCol w="1669143"/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SSC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certificats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SPDT(U)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CM1 </a:t>
                      </a:r>
                      <a:r>
                        <a:rPr lang="fr-FR" dirty="0" err="1" smtClean="0"/>
                        <a:t>med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ext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CM2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med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int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Tiers+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SPI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CM </a:t>
                      </a:r>
                      <a:r>
                        <a:rPr lang="fr-FR" dirty="0" err="1" smtClean="0"/>
                        <a:t>med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ext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Tiers -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SDRE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CM </a:t>
                      </a:r>
                      <a:r>
                        <a:rPr lang="fr-FR" dirty="0" err="1" smtClean="0"/>
                        <a:t>med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Arrété</a:t>
                      </a:r>
                      <a:r>
                        <a:rPr lang="fr-FR" dirty="0" smtClean="0"/>
                        <a:t> du RE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33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2"/>
                </a:solidFill>
              </a:rPr>
              <a:t>Réflexion sur l’organisation de la filière des urgences psychiatriques.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</a:t>
            </a:r>
            <a:r>
              <a:rPr lang="fr-FR" dirty="0"/>
              <a:t>« La prise en charge des crises psychiatriques ordinaires est une des grandes faiblesses de notre organisation actuelle. Le besoin n’est pas tant celui de la réponse à l’urgence exceptionnelle qu’à celui de l’urgence ordinaire </a:t>
            </a:r>
            <a:r>
              <a:rPr lang="fr-FR" dirty="0" smtClean="0"/>
              <a:t>». Dr </a:t>
            </a:r>
            <a:r>
              <a:rPr lang="fr-FR" dirty="0"/>
              <a:t>Marc GIROUD – ancien Président de SAMU </a:t>
            </a:r>
            <a:r>
              <a:rPr lang="fr-FR" dirty="0" smtClean="0"/>
              <a:t>– </a:t>
            </a:r>
            <a:r>
              <a:rPr lang="fr-FR" dirty="0"/>
              <a:t>Lyon, </a:t>
            </a:r>
            <a:r>
              <a:rPr lang="fr-FR" dirty="0" smtClean="0"/>
              <a:t>11/04/2014.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Quelques éléments à prendre en compte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A</a:t>
            </a:r>
            <a:r>
              <a:rPr lang="fr-FR" dirty="0" smtClean="0"/>
              <a:t>ccroissement majeur du nombre de consultations pour des motifs psychiatriques aux urgences générales.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/>
              <a:t>Complexité </a:t>
            </a:r>
            <a:r>
              <a:rPr lang="fr-FR" dirty="0"/>
              <a:t>des </a:t>
            </a:r>
            <a:r>
              <a:rPr lang="fr-FR" dirty="0" smtClean="0"/>
              <a:t>situations cliniques rencontrées </a:t>
            </a:r>
            <a:r>
              <a:rPr lang="fr-FR" i="1" dirty="0" smtClean="0"/>
              <a:t>(ex : interaction </a:t>
            </a:r>
            <a:r>
              <a:rPr lang="fr-FR" i="1" dirty="0"/>
              <a:t>entre les pathologies somatiques </a:t>
            </a:r>
            <a:r>
              <a:rPr lang="fr-FR" i="1" dirty="0" smtClean="0"/>
              <a:t>et psychiatriques).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 smtClean="0"/>
              <a:t>Multiplicité des acteurs impliqués.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La régulation adaptée des patients nécessitant des SPSC est un véritable enjeu :</a:t>
            </a:r>
          </a:p>
          <a:p>
            <a:pPr lvl="1"/>
            <a:r>
              <a:rPr lang="fr-FR" dirty="0" smtClean="0"/>
              <a:t>Thérapeutique,</a:t>
            </a:r>
          </a:p>
          <a:p>
            <a:pPr lvl="1"/>
            <a:r>
              <a:rPr lang="fr-FR" dirty="0"/>
              <a:t>P</a:t>
            </a:r>
            <a:r>
              <a:rPr lang="fr-FR" dirty="0" smtClean="0"/>
              <a:t>our la pratique quotidienne des médecins régulateurs, urgentistes et psychiatres,</a:t>
            </a:r>
          </a:p>
          <a:p>
            <a:pPr lvl="1"/>
            <a:r>
              <a:rPr lang="fr-FR" dirty="0" smtClean="0"/>
              <a:t>De santé publique.</a:t>
            </a:r>
          </a:p>
        </p:txBody>
      </p:sp>
    </p:spTree>
    <p:extLst>
      <p:ext uri="{BB962C8B-B14F-4D97-AF65-F5344CB8AC3E}">
        <p14:creationId xmlns:p14="http://schemas.microsoft.com/office/powerpoint/2010/main" val="265525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7715</TotalTime>
  <Words>2367</Words>
  <Application>Microsoft Macintosh PowerPoint</Application>
  <PresentationFormat>Personnalisé</PresentationFormat>
  <Paragraphs>420</Paragraphs>
  <Slides>47</Slides>
  <Notes>27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Rétrospective</vt:lpstr>
      <vt:lpstr>Approche de la régulation médicale des Soins Psychiatriques Sans Consentement au Centre de Réception et de Régulation des Appels des Bouches du Rhône.</vt:lpstr>
      <vt:lpstr>Le patient « psy » en crise c’est</vt:lpstr>
      <vt:lpstr>Etat des lieux: Cas clinique 1</vt:lpstr>
      <vt:lpstr> Etat des lieux: Cas clinique 2</vt:lpstr>
      <vt:lpstr>Etat des lieux: les Fiches d’Événement Indésirables Régionales</vt:lpstr>
      <vt:lpstr>Introduction: Les soins psychiatriques sans consentement</vt:lpstr>
      <vt:lpstr>Le cadre légal</vt:lpstr>
      <vt:lpstr>Le cadre légal</vt:lpstr>
      <vt:lpstr>Réflexion sur l’organisation de la filière des urgences psychiatriques.</vt:lpstr>
      <vt:lpstr>Matériel et méthode: Objectifs :</vt:lpstr>
      <vt:lpstr>Matériel et méthode: Déroulement de l’étude </vt:lpstr>
      <vt:lpstr>Matériel et méthode: Echantillon de population :</vt:lpstr>
      <vt:lpstr>Matériel et méthode: Source de données</vt:lpstr>
      <vt:lpstr>Matériel et méthode: Analyse statistique : </vt:lpstr>
      <vt:lpstr>Analyse 1 : Implication du psychiatre par le médecin régulateur.</vt:lpstr>
      <vt:lpstr>Analyse 1 : Orientation en psychiatrie ou non.</vt:lpstr>
      <vt:lpstr>Analyse 1 : Nombre de services contactés par le médecin régulateur pour l’admission d’un patient en psychiatrie.</vt:lpstr>
      <vt:lpstr>Analyse 1 : Motifs ayant nécessité un deuxième ou troisième appel pour placer le patient en ESM.</vt:lpstr>
      <vt:lpstr>Analyse 1 : Etablissements d’admission des patients hospitalisés en ESM.</vt:lpstr>
      <vt:lpstr>Analyse 1 : Devenir des patients.</vt:lpstr>
      <vt:lpstr>Analyse 2 : Epidémiologie de la population étudiée.</vt:lpstr>
      <vt:lpstr>Analyse 2 :  Codes diagnostic attribués.</vt:lpstr>
      <vt:lpstr>Analyse 2 : Soins psychiatriques libres ou sans consentement.</vt:lpstr>
      <vt:lpstr>Analyse 2 : Types de SPSC.</vt:lpstr>
      <vt:lpstr>Analyse 2 : Auteur du certificat de soins psychiatriques sans consentement.</vt:lpstr>
      <vt:lpstr>Analyse 2 : Lieu d’admission des patients présentant des critères de recours à un avis psychiatrique.</vt:lpstr>
      <vt:lpstr>Analyse 2 : Devenir des patients présentant les critères de recours à un avis spécialisé.</vt:lpstr>
      <vt:lpstr>Analyse 2 : Devenir des patients présentant les critères de recours à un avis spécialisé.</vt:lpstr>
      <vt:lpstr>Synthèse de l’étude</vt:lpstr>
      <vt:lpstr>Recommandation régionale: Implication du psychiatre au centre 15 dans le cadre d’une mesure de SPSC :</vt:lpstr>
      <vt:lpstr>Recommandation régionale: Implication du psychiatre au centre 15 dans le cadre d’une mesure de SPSC</vt:lpstr>
      <vt:lpstr>Recommandation régionale: Transport d’un patient atteint de troubles mentaux relevant d’une mesure de SPSC</vt:lpstr>
      <vt:lpstr>Recommandation régionale: Transport d’un patient atteint de troubles mentaux relevant d’une mesure de SPSC</vt:lpstr>
      <vt:lpstr>Recommandation régionale: Transport d’un patient atteint de troubles mentaux relevant d’une mesure de SPSC</vt:lpstr>
      <vt:lpstr>Recommandation régionale: accueil d’un patient SPSC en établissement psychiatrique (ESM : établissement de Santé Mentale)</vt:lpstr>
      <vt:lpstr>Les mineurs, en crise</vt:lpstr>
      <vt:lpstr>Les mineurs, en crise</vt:lpstr>
      <vt:lpstr>Les mineurs, en crise</vt:lpstr>
      <vt:lpstr>Les mineurs, en crise</vt:lpstr>
      <vt:lpstr>Les mineurs, en crise</vt:lpstr>
      <vt:lpstr>Merci de votre attention!</vt:lpstr>
      <vt:lpstr>Analyse 2 : Devenir des patients présentant les critères de recours à un avis spécialisé.</vt:lpstr>
      <vt:lpstr>Présentation PowerPoint</vt:lpstr>
      <vt:lpstr>Matériel et méthode (5) : Analyse statistique : </vt:lpstr>
      <vt:lpstr>Résultats (1) : Analyse descriptive de la population : Sexe, âge, jours et plages horaires d’appel.</vt:lpstr>
      <vt:lpstr>Analyse 1 : Orientation en psychiatrie ou non.</vt:lpstr>
      <vt:lpstr>Analyse 2 :  Motifs d’appel.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ETUDE SUR LA REgULATION DES HOSPITALISATIONS SOUS CONTRAINTES AU s.A.M.U DES BOUCHES DU RHONE</dc:title>
  <dc:creator>Marine Mougery</dc:creator>
  <cp:lastModifiedBy>Formation</cp:lastModifiedBy>
  <cp:revision>218</cp:revision>
  <dcterms:created xsi:type="dcterms:W3CDTF">2016-11-28T14:11:33Z</dcterms:created>
  <dcterms:modified xsi:type="dcterms:W3CDTF">2017-01-12T07:54:35Z</dcterms:modified>
</cp:coreProperties>
</file>