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8" r:id="rId2"/>
    <p:sldId id="259" r:id="rId3"/>
    <p:sldId id="262" r:id="rId4"/>
    <p:sldId id="277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0E4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7884-1F47-4AF8-A2A0-148D8B3B5210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579D2-BB62-4F33-B18E-8BB07D397E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77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579D2-BB62-4F33-B18E-8BB07D397ED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43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2833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3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3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74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77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15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2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0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462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13057" y="320481"/>
            <a:ext cx="2334970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5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57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158" y="332530"/>
            <a:ext cx="23352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39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 6" descr="Bandeau aphm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514" y="30613"/>
            <a:ext cx="12146291" cy="155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009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36891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/>
              <a:t>Les Premières minutes </a:t>
            </a:r>
            <a:br>
              <a:rPr lang="fr-FR" b="1" dirty="0"/>
            </a:br>
            <a:r>
              <a:rPr lang="fr-FR" b="1" dirty="0"/>
              <a:t>de la gestion de crise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3312" y="401656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Dr Puget André </a:t>
            </a:r>
          </a:p>
          <a:p>
            <a:r>
              <a:rPr lang="fr-FR" dirty="0"/>
              <a:t>Dr P Garry </a:t>
            </a:r>
          </a:p>
          <a:p>
            <a:r>
              <a:rPr lang="fr-FR" dirty="0"/>
              <a:t>Conseillers techniques du DG ARS de la zone Sud </a:t>
            </a:r>
          </a:p>
          <a:p>
            <a:r>
              <a:rPr lang="fr-FR" dirty="0"/>
              <a:t>Référents SSE du SAMU de l ’ESR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79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>
          <a:xfrm>
            <a:off x="749710" y="1705438"/>
            <a:ext cx="11090787" cy="5152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1 groupe SAP = 1 SMUR + 3 ou 4  VSAV </a:t>
            </a:r>
          </a:p>
          <a:p>
            <a:r>
              <a:rPr lang="fr-FR" b="1" dirty="0"/>
              <a:t>Bilan d’ambiance : évaluation des moyens nécessaires </a:t>
            </a:r>
          </a:p>
          <a:p>
            <a:pPr lvl="1"/>
            <a:r>
              <a:rPr lang="fr-FR" dirty="0"/>
              <a:t>Groupe SAP pour noria </a:t>
            </a:r>
          </a:p>
          <a:p>
            <a:pPr lvl="1"/>
            <a:r>
              <a:rPr lang="fr-FR" dirty="0"/>
              <a:t>PMA ? Plusieurs PMA </a:t>
            </a:r>
          </a:p>
          <a:p>
            <a:r>
              <a:rPr lang="fr-FR" b="1" dirty="0"/>
              <a:t>Regroupement des victimes </a:t>
            </a:r>
          </a:p>
          <a:p>
            <a:r>
              <a:rPr lang="fr-FR" b="1" dirty="0"/>
              <a:t>Pose des bracelets SINUS  sur les victimes </a:t>
            </a:r>
          </a:p>
          <a:p>
            <a:r>
              <a:rPr lang="fr-FR" b="1" dirty="0"/>
              <a:t>Attribution fiches de PMA avec N° SINUS étiquetés sur chaque volet </a:t>
            </a:r>
          </a:p>
          <a:p>
            <a:r>
              <a:rPr lang="fr-FR" b="1" dirty="0"/>
              <a:t>Classification</a:t>
            </a:r>
            <a:r>
              <a:rPr lang="fr-FR" dirty="0"/>
              <a:t>  UA  	UR	 Indemnes 	DCD </a:t>
            </a:r>
          </a:p>
          <a:p>
            <a:r>
              <a:rPr lang="fr-FR" b="1" dirty="0"/>
              <a:t>Priorisation des évacuations</a:t>
            </a:r>
          </a:p>
          <a:p>
            <a:pPr lvl="1"/>
            <a:r>
              <a:rPr lang="fr-FR" dirty="0"/>
              <a:t>Demande de l’orientation des patients </a:t>
            </a:r>
          </a:p>
          <a:p>
            <a:pPr lvl="1"/>
            <a:r>
              <a:rPr lang="fr-FR" dirty="0"/>
              <a:t>En dictant la fiche de PMA </a:t>
            </a:r>
          </a:p>
          <a:p>
            <a:pPr lvl="1"/>
            <a:r>
              <a:rPr lang="fr-FR" dirty="0"/>
              <a:t>Enregistrement dans CENTAURE et ORSAN  au SAMU = bascule automatique dans ORSAN </a:t>
            </a:r>
          </a:p>
          <a:p>
            <a:pPr lvl="1"/>
            <a:r>
              <a:rPr lang="fr-FR" dirty="0"/>
              <a:t>Enregistrement de ces patient dans SINUS au SAMU ??</a:t>
            </a:r>
          </a:p>
          <a:p>
            <a:r>
              <a:rPr lang="fr-FR" b="1" dirty="0"/>
              <a:t>Quand le SINUS BMPM ou SP arrive sur les lieux prise en main de SINUS </a:t>
            </a:r>
          </a:p>
          <a:p>
            <a:r>
              <a:rPr lang="fr-FR" b="1" dirty="0"/>
              <a:t>Régulation SAMU </a:t>
            </a:r>
          </a:p>
          <a:p>
            <a:pPr lvl="1"/>
            <a:r>
              <a:rPr lang="fr-FR" dirty="0"/>
              <a:t>sur le terrain si sites &gt; 30 victimes et moyens disponibles (PC mobile)</a:t>
            </a:r>
          </a:p>
          <a:p>
            <a:pPr lvl="1"/>
            <a:r>
              <a:rPr lang="fr-FR" dirty="0"/>
              <a:t>En mode dégradé avec le premier médecin ou le DSM local en communication avec la cellule de crise du SAMU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4897" y="143901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PRV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03299" y="3913914"/>
            <a:ext cx="634182" cy="1735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846763" y="3920850"/>
            <a:ext cx="634182" cy="173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660921" y="3913913"/>
            <a:ext cx="634182" cy="1735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6840897" y="3920850"/>
            <a:ext cx="634182" cy="1735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44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4393" y="217643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PMA en place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C’est l’évolution de situation précédente </a:t>
            </a:r>
          </a:p>
          <a:p>
            <a:r>
              <a:rPr lang="fr-FR" dirty="0"/>
              <a:t>1 secrétariat d’entrée </a:t>
            </a:r>
          </a:p>
          <a:p>
            <a:r>
              <a:rPr lang="fr-FR" dirty="0"/>
              <a:t>1 secrétariat de sortie </a:t>
            </a:r>
          </a:p>
          <a:p>
            <a:r>
              <a:rPr lang="fr-FR" dirty="0"/>
              <a:t>1 PC mobile SAMU </a:t>
            </a:r>
          </a:p>
          <a:p>
            <a:pPr lvl="1"/>
            <a:r>
              <a:rPr lang="fr-FR" dirty="0"/>
              <a:t>Organisation d’un circuit pour la fiche PMA qui passe par la régulation </a:t>
            </a:r>
          </a:p>
          <a:p>
            <a:pPr lvl="1"/>
            <a:r>
              <a:rPr lang="fr-FR" dirty="0"/>
              <a:t>Dans les derniers entrainements on a démontré l’efficacité de la présence de l’OARM dans le PC mobile : SINUS du PMA ?? </a:t>
            </a:r>
          </a:p>
          <a:p>
            <a:r>
              <a:rPr lang="fr-FR" dirty="0"/>
              <a:t>Si pas de PC mobile et régulation en mode dégradé </a:t>
            </a:r>
          </a:p>
          <a:p>
            <a:pPr lvl="1"/>
            <a:r>
              <a:rPr lang="fr-FR" dirty="0"/>
              <a:t>Le médecin correspondant du SAMU se met à coté de SINUS des pompiers  </a:t>
            </a:r>
          </a:p>
        </p:txBody>
      </p:sp>
    </p:spTree>
    <p:extLst>
      <p:ext uri="{BB962C8B-B14F-4D97-AF65-F5344CB8AC3E}">
        <p14:creationId xmlns:p14="http://schemas.microsoft.com/office/powerpoint/2010/main" val="425727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1374" y="217643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CRRA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Sinus en primo intervenant sur un poste pour enregistrer les Fiches avant la mise en place du sinus terrain </a:t>
            </a:r>
          </a:p>
          <a:p>
            <a:r>
              <a:rPr lang="fr-FR" dirty="0"/>
              <a:t>CENTAURE alimente </a:t>
            </a:r>
          </a:p>
          <a:p>
            <a:pPr lvl="1"/>
            <a:r>
              <a:rPr lang="fr-FR" dirty="0"/>
              <a:t>TU en </a:t>
            </a:r>
            <a:r>
              <a:rPr lang="fr-FR" dirty="0" err="1"/>
              <a:t>pré-admission</a:t>
            </a:r>
            <a:r>
              <a:rPr lang="fr-FR" dirty="0"/>
              <a:t> </a:t>
            </a:r>
          </a:p>
          <a:p>
            <a:r>
              <a:rPr lang="fr-FR" dirty="0"/>
              <a:t>ORSAN / en liens avec SINUS</a:t>
            </a:r>
          </a:p>
          <a:p>
            <a:r>
              <a:rPr lang="fr-FR" dirty="0"/>
              <a:t>BO permet de partager si nécessaire les données de régulation </a:t>
            </a:r>
          </a:p>
          <a:p>
            <a:r>
              <a:rPr lang="fr-FR" dirty="0"/>
              <a:t>Un fichier EXCEL permet de visualiser les niveaux de placement par ES </a:t>
            </a:r>
          </a:p>
          <a:p>
            <a:r>
              <a:rPr lang="fr-FR" dirty="0"/>
              <a:t>Si possible 1 ordinateur dédié aux tableaux de bord  avec </a:t>
            </a:r>
            <a:r>
              <a:rPr lang="fr-FR" dirty="0" err="1"/>
              <a:t>video</a:t>
            </a:r>
            <a:r>
              <a:rPr lang="fr-FR" dirty="0"/>
              <a:t> projecteur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66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23246" y="217643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ES</a:t>
            </a:r>
            <a:r>
              <a:rPr lang="fr-FR" dirty="0"/>
              <a:t>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URGENCES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Le logiciel de l’ES </a:t>
            </a:r>
          </a:p>
          <a:p>
            <a:pPr lvl="1"/>
            <a:r>
              <a:rPr lang="fr-FR" dirty="0"/>
              <a:t>TR </a:t>
            </a:r>
            <a:r>
              <a:rPr lang="fr-FR" dirty="0" err="1"/>
              <a:t>xxxx</a:t>
            </a:r>
            <a:r>
              <a:rPr lang="fr-FR" dirty="0"/>
              <a:t> origine PMA </a:t>
            </a:r>
          </a:p>
          <a:p>
            <a:pPr lvl="1"/>
            <a:r>
              <a:rPr lang="fr-FR" dirty="0"/>
              <a:t>HP </a:t>
            </a:r>
            <a:r>
              <a:rPr lang="fr-FR" dirty="0" err="1"/>
              <a:t>xxxx</a:t>
            </a:r>
            <a:r>
              <a:rPr lang="fr-FR" dirty="0"/>
              <a:t> hors pré hospitalier</a:t>
            </a:r>
          </a:p>
          <a:p>
            <a:pPr lvl="1"/>
            <a:r>
              <a:rPr lang="fr-FR" dirty="0"/>
              <a:t>C’est la priorité pour le soin des victimes </a:t>
            </a:r>
          </a:p>
          <a:p>
            <a:r>
              <a:rPr lang="fr-FR" dirty="0"/>
              <a:t>Logiciel  SINUS </a:t>
            </a:r>
          </a:p>
          <a:p>
            <a:pPr lvl="1"/>
            <a:r>
              <a:rPr lang="fr-FR" dirty="0"/>
              <a:t>Double voire triple saisies: perte de temps </a:t>
            </a:r>
          </a:p>
          <a:p>
            <a:pPr lvl="1"/>
            <a:r>
              <a:rPr lang="fr-FR" dirty="0"/>
              <a:t>Mais N° SINUS HP est celui demandé par le ministère</a:t>
            </a:r>
          </a:p>
          <a:p>
            <a:r>
              <a:rPr lang="fr-FR" dirty="0"/>
              <a:t>Logicien SIVIC</a:t>
            </a:r>
          </a:p>
          <a:p>
            <a:r>
              <a:rPr lang="fr-FR" dirty="0"/>
              <a:t>ORSAN</a:t>
            </a:r>
          </a:p>
          <a:p>
            <a:pPr lvl="1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La cellule de crise de l’ES 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les URGENCES renseignent le logiciel de l’ES</a:t>
            </a:r>
          </a:p>
          <a:p>
            <a:r>
              <a:rPr lang="fr-FR" dirty="0"/>
              <a:t>Les données extraites validées par la cellule de crise </a:t>
            </a:r>
          </a:p>
          <a:p>
            <a:r>
              <a:rPr lang="fr-FR" dirty="0"/>
              <a:t>La mission bilan de la cellule de crise renseigne , avec le N° SINUS</a:t>
            </a:r>
          </a:p>
          <a:p>
            <a:pPr lvl="1"/>
            <a:r>
              <a:rPr lang="fr-FR" dirty="0"/>
              <a:t>SIVIC ou ORSAN </a:t>
            </a:r>
          </a:p>
          <a:p>
            <a:pPr lvl="1"/>
            <a:r>
              <a:rPr lang="fr-FR" dirty="0"/>
              <a:t>L’ARS assure le transfert des informations vers </a:t>
            </a:r>
            <a:r>
              <a:rPr lang="fr-FR" dirty="0"/>
              <a:t>SINUS </a:t>
            </a:r>
          </a:p>
        </p:txBody>
      </p:sp>
    </p:spTree>
    <p:extLst>
      <p:ext uri="{BB962C8B-B14F-4D97-AF65-F5344CB8AC3E}">
        <p14:creationId xmlns:p14="http://schemas.microsoft.com/office/powerpoint/2010/main" val="157405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6626" y="202894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ARS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Visualisation des données </a:t>
            </a:r>
          </a:p>
          <a:p>
            <a:pPr lvl="1"/>
            <a:r>
              <a:rPr lang="fr-FR" dirty="0"/>
              <a:t>Recueillies Sur SINUS </a:t>
            </a:r>
          </a:p>
          <a:p>
            <a:pPr lvl="1"/>
            <a:r>
              <a:rPr lang="fr-FR" dirty="0"/>
              <a:t>Requêtes  BO du SAMU </a:t>
            </a:r>
          </a:p>
          <a:p>
            <a:pPr lvl="1"/>
            <a:r>
              <a:rPr lang="fr-FR" dirty="0"/>
              <a:t>Requêtes ORSAN </a:t>
            </a:r>
          </a:p>
          <a:p>
            <a:pPr lvl="1"/>
            <a:r>
              <a:rPr lang="fr-FR" dirty="0"/>
              <a:t>SIVIC ou ORSAN renseignés par les ES </a:t>
            </a:r>
          </a:p>
          <a:p>
            <a:pPr lvl="1"/>
            <a:r>
              <a:rPr lang="fr-FR" dirty="0"/>
              <a:t>Remontées des données dans SINUS</a:t>
            </a:r>
          </a:p>
          <a:p>
            <a:pPr lvl="1"/>
            <a:r>
              <a:rPr lang="fr-FR" dirty="0"/>
              <a:t>Point commun le N° SINUS qui assure la traçabilité </a:t>
            </a:r>
          </a:p>
        </p:txBody>
      </p:sp>
    </p:spTree>
    <p:extLst>
      <p:ext uri="{BB962C8B-B14F-4D97-AF65-F5344CB8AC3E}">
        <p14:creationId xmlns:p14="http://schemas.microsoft.com/office/powerpoint/2010/main" val="72552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5058" y="169828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Schéma de l’alerte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30935" y="6356349"/>
            <a:ext cx="2743200" cy="365125"/>
          </a:xfrm>
        </p:spPr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Étoile à 12 branches 8"/>
          <p:cNvSpPr/>
          <p:nvPr/>
        </p:nvSpPr>
        <p:spPr>
          <a:xfrm>
            <a:off x="137970" y="2094539"/>
            <a:ext cx="1371600" cy="73776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Accident</a:t>
            </a:r>
          </a:p>
        </p:txBody>
      </p:sp>
      <p:sp>
        <p:nvSpPr>
          <p:cNvPr id="23" name="Étoile à 12 branches 22"/>
          <p:cNvSpPr/>
          <p:nvPr/>
        </p:nvSpPr>
        <p:spPr>
          <a:xfrm>
            <a:off x="182794" y="3470616"/>
            <a:ext cx="1371600" cy="73776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Accident</a:t>
            </a:r>
          </a:p>
        </p:txBody>
      </p:sp>
      <p:sp>
        <p:nvSpPr>
          <p:cNvPr id="24" name="Étoile à 12 branches 23"/>
          <p:cNvSpPr/>
          <p:nvPr/>
        </p:nvSpPr>
        <p:spPr>
          <a:xfrm>
            <a:off x="200724" y="4887034"/>
            <a:ext cx="1371600" cy="73776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Accident</a:t>
            </a:r>
          </a:p>
        </p:txBody>
      </p:sp>
      <p:grpSp>
        <p:nvGrpSpPr>
          <p:cNvPr id="58" name="Groupe 57"/>
          <p:cNvGrpSpPr/>
          <p:nvPr/>
        </p:nvGrpSpPr>
        <p:grpSpPr>
          <a:xfrm>
            <a:off x="2197673" y="2038359"/>
            <a:ext cx="893827" cy="642514"/>
            <a:chOff x="2197673" y="2038359"/>
            <a:chExt cx="893827" cy="642514"/>
          </a:xfrm>
        </p:grpSpPr>
        <p:sp>
          <p:nvSpPr>
            <p:cNvPr id="10" name="Triangle isocèle 9"/>
            <p:cNvSpPr/>
            <p:nvPr/>
          </p:nvSpPr>
          <p:spPr>
            <a:xfrm rot="19848187">
              <a:off x="2197673" y="2038359"/>
              <a:ext cx="893827" cy="64251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429026" y="2298688"/>
              <a:ext cx="556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PRV</a:t>
              </a:r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2308554" y="3507167"/>
            <a:ext cx="797572" cy="575859"/>
            <a:chOff x="2308554" y="3507167"/>
            <a:chExt cx="797572" cy="575859"/>
          </a:xfrm>
        </p:grpSpPr>
        <p:sp>
          <p:nvSpPr>
            <p:cNvPr id="11" name="Triangle isocèle 10"/>
            <p:cNvSpPr/>
            <p:nvPr/>
          </p:nvSpPr>
          <p:spPr>
            <a:xfrm rot="19848187">
              <a:off x="2308554" y="3507167"/>
              <a:ext cx="797572" cy="57585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514191" y="3688212"/>
              <a:ext cx="556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PRV</a:t>
              </a: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2320158" y="4905922"/>
            <a:ext cx="778846" cy="618561"/>
            <a:chOff x="2320158" y="4905922"/>
            <a:chExt cx="778846" cy="618561"/>
          </a:xfrm>
        </p:grpSpPr>
        <p:sp>
          <p:nvSpPr>
            <p:cNvPr id="12" name="Triangle isocèle 11"/>
            <p:cNvSpPr/>
            <p:nvPr/>
          </p:nvSpPr>
          <p:spPr>
            <a:xfrm rot="19848187">
              <a:off x="2320158" y="4905922"/>
              <a:ext cx="778846" cy="61856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518674" y="5131524"/>
              <a:ext cx="556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PRV</a:t>
              </a:r>
            </a:p>
          </p:txBody>
        </p:sp>
      </p:grpSp>
      <p:grpSp>
        <p:nvGrpSpPr>
          <p:cNvPr id="61" name="Groupe 60"/>
          <p:cNvGrpSpPr/>
          <p:nvPr/>
        </p:nvGrpSpPr>
        <p:grpSpPr>
          <a:xfrm>
            <a:off x="4760252" y="1940764"/>
            <a:ext cx="1183341" cy="1069556"/>
            <a:chOff x="4760252" y="1940764"/>
            <a:chExt cx="1183341" cy="1069556"/>
          </a:xfrm>
        </p:grpSpPr>
        <p:sp>
          <p:nvSpPr>
            <p:cNvPr id="13" name="Rectangle avec flèche vers la droite 12"/>
            <p:cNvSpPr/>
            <p:nvPr/>
          </p:nvSpPr>
          <p:spPr>
            <a:xfrm>
              <a:off x="4760252" y="1940764"/>
              <a:ext cx="1183341" cy="1069556"/>
            </a:xfrm>
            <a:prstGeom prst="righ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806947" y="2251863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PMA</a:t>
              </a:r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4764735" y="3289947"/>
            <a:ext cx="1183341" cy="1069556"/>
            <a:chOff x="4764735" y="3289947"/>
            <a:chExt cx="1183341" cy="1069556"/>
          </a:xfrm>
        </p:grpSpPr>
        <p:sp>
          <p:nvSpPr>
            <p:cNvPr id="14" name="Rectangle avec flèche vers la droite 13"/>
            <p:cNvSpPr/>
            <p:nvPr/>
          </p:nvSpPr>
          <p:spPr>
            <a:xfrm>
              <a:off x="4764735" y="3289947"/>
              <a:ext cx="1183341" cy="1069556"/>
            </a:xfrm>
            <a:prstGeom prst="righ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878665" y="3654834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PMA</a:t>
              </a:r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4769218" y="4639130"/>
            <a:ext cx="1183341" cy="1069556"/>
            <a:chOff x="4769218" y="4639130"/>
            <a:chExt cx="1183341" cy="1069556"/>
          </a:xfrm>
        </p:grpSpPr>
        <p:sp>
          <p:nvSpPr>
            <p:cNvPr id="15" name="Rectangle avec flèche vers la droite 14"/>
            <p:cNvSpPr/>
            <p:nvPr/>
          </p:nvSpPr>
          <p:spPr>
            <a:xfrm>
              <a:off x="4769218" y="4639130"/>
              <a:ext cx="1183341" cy="1069556"/>
            </a:xfrm>
            <a:prstGeom prst="righ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896595" y="4977123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PMA</a:t>
              </a:r>
            </a:p>
          </p:txBody>
        </p:sp>
      </p:grpSp>
      <p:grpSp>
        <p:nvGrpSpPr>
          <p:cNvPr id="63" name="Groupe 62"/>
          <p:cNvGrpSpPr/>
          <p:nvPr/>
        </p:nvGrpSpPr>
        <p:grpSpPr>
          <a:xfrm>
            <a:off x="7689476" y="1879138"/>
            <a:ext cx="927848" cy="1109384"/>
            <a:chOff x="7689476" y="1940764"/>
            <a:chExt cx="927848" cy="1109384"/>
          </a:xfrm>
        </p:grpSpPr>
        <p:sp>
          <p:nvSpPr>
            <p:cNvPr id="16" name="Cube 15"/>
            <p:cNvSpPr/>
            <p:nvPr/>
          </p:nvSpPr>
          <p:spPr>
            <a:xfrm>
              <a:off x="7689476" y="1940764"/>
              <a:ext cx="927848" cy="110938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7797793" y="2392203"/>
              <a:ext cx="400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ES</a:t>
              </a: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7734300" y="3174533"/>
            <a:ext cx="927848" cy="1109384"/>
            <a:chOff x="7734300" y="3236159"/>
            <a:chExt cx="927848" cy="1109384"/>
          </a:xfrm>
        </p:grpSpPr>
        <p:sp>
          <p:nvSpPr>
            <p:cNvPr id="17" name="Cube 16"/>
            <p:cNvSpPr/>
            <p:nvPr/>
          </p:nvSpPr>
          <p:spPr>
            <a:xfrm>
              <a:off x="7734300" y="3236159"/>
              <a:ext cx="927848" cy="110938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7856064" y="3768280"/>
              <a:ext cx="400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ES</a:t>
              </a:r>
            </a:p>
          </p:txBody>
        </p:sp>
      </p:grpSp>
      <p:grpSp>
        <p:nvGrpSpPr>
          <p:cNvPr id="65" name="Groupe 64"/>
          <p:cNvGrpSpPr/>
          <p:nvPr/>
        </p:nvGrpSpPr>
        <p:grpSpPr>
          <a:xfrm>
            <a:off x="7734300" y="4557590"/>
            <a:ext cx="927848" cy="1109384"/>
            <a:chOff x="7734300" y="4619216"/>
            <a:chExt cx="927848" cy="1109384"/>
          </a:xfrm>
        </p:grpSpPr>
        <p:sp>
          <p:nvSpPr>
            <p:cNvPr id="18" name="Cube 17"/>
            <p:cNvSpPr/>
            <p:nvPr/>
          </p:nvSpPr>
          <p:spPr>
            <a:xfrm>
              <a:off x="7734300" y="4619216"/>
              <a:ext cx="927848" cy="1109384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914335" y="5144357"/>
              <a:ext cx="400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ES</a:t>
              </a:r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9982200" y="1940764"/>
            <a:ext cx="1246094" cy="1109384"/>
            <a:chOff x="9982200" y="1940764"/>
            <a:chExt cx="1246094" cy="1109384"/>
          </a:xfrm>
        </p:grpSpPr>
        <p:sp>
          <p:nvSpPr>
            <p:cNvPr id="20" name="Bouée 19"/>
            <p:cNvSpPr/>
            <p:nvPr/>
          </p:nvSpPr>
          <p:spPr>
            <a:xfrm>
              <a:off x="9982200" y="1940764"/>
              <a:ext cx="1246094" cy="1109384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10367691" y="2310790"/>
              <a:ext cx="5455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ARS</a:t>
              </a:r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10524564" y="3370629"/>
            <a:ext cx="1246094" cy="1109384"/>
            <a:chOff x="10524564" y="3370629"/>
            <a:chExt cx="1246094" cy="1109384"/>
          </a:xfrm>
        </p:grpSpPr>
        <p:sp>
          <p:nvSpPr>
            <p:cNvPr id="21" name="Bouée 20"/>
            <p:cNvSpPr/>
            <p:nvPr/>
          </p:nvSpPr>
          <p:spPr>
            <a:xfrm>
              <a:off x="10524564" y="3370629"/>
              <a:ext cx="1246094" cy="1109384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10764365" y="3736416"/>
              <a:ext cx="766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SAMU</a:t>
              </a:r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10031506" y="4926485"/>
            <a:ext cx="1246094" cy="1109384"/>
            <a:chOff x="10031506" y="4926485"/>
            <a:chExt cx="1246094" cy="1109384"/>
          </a:xfrm>
        </p:grpSpPr>
        <p:sp>
          <p:nvSpPr>
            <p:cNvPr id="22" name="Bouée 21"/>
            <p:cNvSpPr/>
            <p:nvPr/>
          </p:nvSpPr>
          <p:spPr>
            <a:xfrm>
              <a:off x="10031506" y="4926485"/>
              <a:ext cx="1246094" cy="1109384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0061626" y="5339354"/>
              <a:ext cx="1215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Préfecture </a:t>
              </a:r>
            </a:p>
          </p:txBody>
        </p:sp>
      </p:grpSp>
      <p:graphicFrame>
        <p:nvGraphicFramePr>
          <p:cNvPr id="38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460346"/>
              </p:ext>
            </p:extLst>
          </p:nvPr>
        </p:nvGraphicFramePr>
        <p:xfrm>
          <a:off x="2048395" y="2202360"/>
          <a:ext cx="287225" cy="23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r:id="rId3" imgW="4772025" imgH="2581275" progId="">
                  <p:embed/>
                </p:oleObj>
              </mc:Choice>
              <mc:Fallback>
                <p:oleObj r:id="rId3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395" y="2202360"/>
                        <a:ext cx="287225" cy="231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713709"/>
              </p:ext>
            </p:extLst>
          </p:nvPr>
        </p:nvGraphicFramePr>
        <p:xfrm>
          <a:off x="2043738" y="2587020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r:id="rId5" imgW="4772025" imgH="2581275" progId="">
                  <p:embed/>
                </p:oleObj>
              </mc:Choice>
              <mc:Fallback>
                <p:oleObj r:id="rId5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738" y="2587020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31132"/>
              </p:ext>
            </p:extLst>
          </p:nvPr>
        </p:nvGraphicFramePr>
        <p:xfrm>
          <a:off x="1694694" y="1951412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r:id="rId6" imgW="4772025" imgH="2581275" progId="">
                  <p:embed/>
                </p:oleObj>
              </mc:Choice>
              <mc:Fallback>
                <p:oleObj r:id="rId6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694" y="1951412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4384"/>
              </p:ext>
            </p:extLst>
          </p:nvPr>
        </p:nvGraphicFramePr>
        <p:xfrm>
          <a:off x="1601820" y="2480015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3" r:id="rId7" imgW="4772025" imgH="2581275" progId="">
                  <p:embed/>
                </p:oleObj>
              </mc:Choice>
              <mc:Fallback>
                <p:oleObj r:id="rId7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820" y="2480015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59176"/>
              </p:ext>
            </p:extLst>
          </p:nvPr>
        </p:nvGraphicFramePr>
        <p:xfrm>
          <a:off x="2147296" y="1806948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r:id="rId8" imgW="4772025" imgH="2581275" progId="">
                  <p:embed/>
                </p:oleObj>
              </mc:Choice>
              <mc:Fallback>
                <p:oleObj r:id="rId8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296" y="1806948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592024"/>
              </p:ext>
            </p:extLst>
          </p:nvPr>
        </p:nvGraphicFramePr>
        <p:xfrm>
          <a:off x="2015310" y="3747409"/>
          <a:ext cx="287225" cy="23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r:id="rId9" imgW="4772025" imgH="2581275" progId="">
                  <p:embed/>
                </p:oleObj>
              </mc:Choice>
              <mc:Fallback>
                <p:oleObj r:id="rId9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310" y="3747409"/>
                        <a:ext cx="287225" cy="231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802387"/>
              </p:ext>
            </p:extLst>
          </p:nvPr>
        </p:nvGraphicFramePr>
        <p:xfrm>
          <a:off x="2157718" y="4029345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r:id="rId10" imgW="4772025" imgH="2581275" progId="">
                  <p:embed/>
                </p:oleObj>
              </mc:Choice>
              <mc:Fallback>
                <p:oleObj r:id="rId10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18" y="4029345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631105"/>
              </p:ext>
            </p:extLst>
          </p:nvPr>
        </p:nvGraphicFramePr>
        <p:xfrm>
          <a:off x="1690908" y="3494476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r:id="rId11" imgW="4772025" imgH="2581275" progId="">
                  <p:embed/>
                </p:oleObj>
              </mc:Choice>
              <mc:Fallback>
                <p:oleObj r:id="rId11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908" y="3494476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70435"/>
              </p:ext>
            </p:extLst>
          </p:nvPr>
        </p:nvGraphicFramePr>
        <p:xfrm>
          <a:off x="1711639" y="4066785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r:id="rId12" imgW="4772025" imgH="2581275" progId="">
                  <p:embed/>
                </p:oleObj>
              </mc:Choice>
              <mc:Fallback>
                <p:oleObj r:id="rId12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639" y="4066785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550328"/>
              </p:ext>
            </p:extLst>
          </p:nvPr>
        </p:nvGraphicFramePr>
        <p:xfrm>
          <a:off x="2233249" y="3476362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r:id="rId13" imgW="4772025" imgH="2581275" progId="">
                  <p:embed/>
                </p:oleObj>
              </mc:Choice>
              <mc:Fallback>
                <p:oleObj r:id="rId13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249" y="3476362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686407"/>
              </p:ext>
            </p:extLst>
          </p:nvPr>
        </p:nvGraphicFramePr>
        <p:xfrm>
          <a:off x="2113390" y="5177189"/>
          <a:ext cx="287225" cy="23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r:id="rId14" imgW="4772025" imgH="2581275" progId="">
                  <p:embed/>
                </p:oleObj>
              </mc:Choice>
              <mc:Fallback>
                <p:oleObj r:id="rId14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390" y="5177189"/>
                        <a:ext cx="287225" cy="231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33701"/>
              </p:ext>
            </p:extLst>
          </p:nvPr>
        </p:nvGraphicFramePr>
        <p:xfrm>
          <a:off x="2158129" y="5513689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1" r:id="rId15" imgW="4772025" imgH="2581275" progId="">
                  <p:embed/>
                </p:oleObj>
              </mc:Choice>
              <mc:Fallback>
                <p:oleObj r:id="rId15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129" y="5513689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031557"/>
              </p:ext>
            </p:extLst>
          </p:nvPr>
        </p:nvGraphicFramePr>
        <p:xfrm>
          <a:off x="1770673" y="4926485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" r:id="rId16" imgW="4772025" imgH="2581275" progId="">
                  <p:embed/>
                </p:oleObj>
              </mc:Choice>
              <mc:Fallback>
                <p:oleObj r:id="rId16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673" y="4926485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326876"/>
              </p:ext>
            </p:extLst>
          </p:nvPr>
        </p:nvGraphicFramePr>
        <p:xfrm>
          <a:off x="1647841" y="5457916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" r:id="rId17" imgW="4772025" imgH="2581275" progId="">
                  <p:embed/>
                </p:oleObj>
              </mc:Choice>
              <mc:Fallback>
                <p:oleObj r:id="rId17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41" y="5457916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891876"/>
              </p:ext>
            </p:extLst>
          </p:nvPr>
        </p:nvGraphicFramePr>
        <p:xfrm>
          <a:off x="2147295" y="4851838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r:id="rId18" imgW="4772025" imgH="2581275" progId="">
                  <p:embed/>
                </p:oleObj>
              </mc:Choice>
              <mc:Fallback>
                <p:oleObj r:id="rId18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295" y="4851838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Parchemin vertical 52"/>
          <p:cNvSpPr/>
          <p:nvPr/>
        </p:nvSpPr>
        <p:spPr>
          <a:xfrm>
            <a:off x="1665733" y="2884295"/>
            <a:ext cx="601583" cy="49114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N° SINUS </a:t>
            </a:r>
          </a:p>
        </p:txBody>
      </p:sp>
      <p:sp>
        <p:nvSpPr>
          <p:cNvPr id="54" name="Parchemin vertical 53"/>
          <p:cNvSpPr/>
          <p:nvPr/>
        </p:nvSpPr>
        <p:spPr>
          <a:xfrm>
            <a:off x="1685838" y="4274485"/>
            <a:ext cx="601583" cy="49114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N° SINUS </a:t>
            </a:r>
          </a:p>
        </p:txBody>
      </p:sp>
      <p:sp>
        <p:nvSpPr>
          <p:cNvPr id="55" name="Parchemin vertical 54"/>
          <p:cNvSpPr/>
          <p:nvPr/>
        </p:nvSpPr>
        <p:spPr>
          <a:xfrm>
            <a:off x="1554759" y="5718494"/>
            <a:ext cx="601583" cy="49114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N° SINUS </a:t>
            </a:r>
          </a:p>
        </p:txBody>
      </p:sp>
      <p:sp>
        <p:nvSpPr>
          <p:cNvPr id="56" name="Vague 55"/>
          <p:cNvSpPr/>
          <p:nvPr/>
        </p:nvSpPr>
        <p:spPr>
          <a:xfrm>
            <a:off x="2957378" y="2753799"/>
            <a:ext cx="1421060" cy="961081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Bilan du premier Véhicule </a:t>
            </a:r>
          </a:p>
        </p:txBody>
      </p:sp>
    </p:spTree>
    <p:extLst>
      <p:ext uri="{BB962C8B-B14F-4D97-AF65-F5344CB8AC3E}">
        <p14:creationId xmlns:p14="http://schemas.microsoft.com/office/powerpoint/2010/main" val="39332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4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5058" y="311336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Schéma de la régulation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30935" y="6356349"/>
            <a:ext cx="2743200" cy="365125"/>
          </a:xfrm>
        </p:spPr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Étoile à 12 branches 8"/>
          <p:cNvSpPr/>
          <p:nvPr/>
        </p:nvSpPr>
        <p:spPr>
          <a:xfrm>
            <a:off x="137970" y="2094539"/>
            <a:ext cx="1371600" cy="73776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Accident</a:t>
            </a:r>
          </a:p>
        </p:txBody>
      </p:sp>
      <p:sp>
        <p:nvSpPr>
          <p:cNvPr id="10" name="Triangle isocèle 9"/>
          <p:cNvSpPr/>
          <p:nvPr/>
        </p:nvSpPr>
        <p:spPr>
          <a:xfrm rot="19848187">
            <a:off x="2197673" y="2038359"/>
            <a:ext cx="893827" cy="6425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Triangle isocèle 10"/>
          <p:cNvSpPr/>
          <p:nvPr/>
        </p:nvSpPr>
        <p:spPr>
          <a:xfrm rot="19848187">
            <a:off x="2308554" y="3507167"/>
            <a:ext cx="797572" cy="5758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riangle isocèle 11"/>
          <p:cNvSpPr/>
          <p:nvPr/>
        </p:nvSpPr>
        <p:spPr>
          <a:xfrm rot="19848187">
            <a:off x="2320158" y="4905922"/>
            <a:ext cx="778846" cy="6185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avec flèche vers la droite 12"/>
          <p:cNvSpPr/>
          <p:nvPr/>
        </p:nvSpPr>
        <p:spPr>
          <a:xfrm>
            <a:off x="4760252" y="1940764"/>
            <a:ext cx="1183341" cy="10695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avec flèche vers la droite 13"/>
          <p:cNvSpPr/>
          <p:nvPr/>
        </p:nvSpPr>
        <p:spPr>
          <a:xfrm>
            <a:off x="4764735" y="3289947"/>
            <a:ext cx="1183341" cy="10695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avec flèche vers la droite 14"/>
          <p:cNvSpPr/>
          <p:nvPr/>
        </p:nvSpPr>
        <p:spPr>
          <a:xfrm>
            <a:off x="4769218" y="4639130"/>
            <a:ext cx="1183341" cy="10695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Cube 15"/>
          <p:cNvSpPr/>
          <p:nvPr/>
        </p:nvSpPr>
        <p:spPr>
          <a:xfrm>
            <a:off x="7689476" y="1940764"/>
            <a:ext cx="927848" cy="11093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ube 16"/>
          <p:cNvSpPr/>
          <p:nvPr/>
        </p:nvSpPr>
        <p:spPr>
          <a:xfrm>
            <a:off x="7734300" y="3236159"/>
            <a:ext cx="927848" cy="11093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ube 17"/>
          <p:cNvSpPr/>
          <p:nvPr/>
        </p:nvSpPr>
        <p:spPr>
          <a:xfrm>
            <a:off x="7734300" y="4619216"/>
            <a:ext cx="927848" cy="11093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Bouée 19"/>
          <p:cNvSpPr/>
          <p:nvPr/>
        </p:nvSpPr>
        <p:spPr>
          <a:xfrm>
            <a:off x="10730753" y="1925323"/>
            <a:ext cx="1246094" cy="110938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Bouée 20"/>
          <p:cNvSpPr/>
          <p:nvPr/>
        </p:nvSpPr>
        <p:spPr>
          <a:xfrm>
            <a:off x="10764365" y="3289947"/>
            <a:ext cx="1246094" cy="110938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Bouée 21"/>
          <p:cNvSpPr/>
          <p:nvPr/>
        </p:nvSpPr>
        <p:spPr>
          <a:xfrm>
            <a:off x="10776391" y="4833576"/>
            <a:ext cx="1246094" cy="1109384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Étoile à 12 branches 22"/>
          <p:cNvSpPr/>
          <p:nvPr/>
        </p:nvSpPr>
        <p:spPr>
          <a:xfrm>
            <a:off x="182794" y="3470616"/>
            <a:ext cx="1371600" cy="73776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Accident</a:t>
            </a:r>
          </a:p>
        </p:txBody>
      </p:sp>
      <p:sp>
        <p:nvSpPr>
          <p:cNvPr id="24" name="Étoile à 12 branches 23"/>
          <p:cNvSpPr/>
          <p:nvPr/>
        </p:nvSpPr>
        <p:spPr>
          <a:xfrm>
            <a:off x="200724" y="4887034"/>
            <a:ext cx="1371600" cy="737767"/>
          </a:xfrm>
          <a:prstGeom prst="star1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/>
              <a:t>Accident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429026" y="2298688"/>
            <a:ext cx="55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PRV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514191" y="3688212"/>
            <a:ext cx="55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PRV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518674" y="5131524"/>
            <a:ext cx="55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PRV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4806947" y="225186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PMA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878665" y="365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PMA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896595" y="4977123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PMA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7797793" y="2392203"/>
            <a:ext cx="40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7856064" y="3768280"/>
            <a:ext cx="40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7914335" y="5144357"/>
            <a:ext cx="400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1081033" y="2310790"/>
            <a:ext cx="54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ARS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1004166" y="3709034"/>
            <a:ext cx="766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SAMU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0806511" y="5238359"/>
            <a:ext cx="12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Préfecture </a:t>
            </a:r>
          </a:p>
        </p:txBody>
      </p:sp>
      <p:graphicFrame>
        <p:nvGraphicFramePr>
          <p:cNvPr id="38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460346"/>
              </p:ext>
            </p:extLst>
          </p:nvPr>
        </p:nvGraphicFramePr>
        <p:xfrm>
          <a:off x="2048395" y="2202360"/>
          <a:ext cx="287225" cy="23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r:id="rId3" imgW="4772025" imgH="2581275" progId="">
                  <p:embed/>
                </p:oleObj>
              </mc:Choice>
              <mc:Fallback>
                <p:oleObj r:id="rId3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395" y="2202360"/>
                        <a:ext cx="287225" cy="231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713709"/>
              </p:ext>
            </p:extLst>
          </p:nvPr>
        </p:nvGraphicFramePr>
        <p:xfrm>
          <a:off x="2043738" y="2587020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r:id="rId5" imgW="4772025" imgH="2581275" progId="">
                  <p:embed/>
                </p:oleObj>
              </mc:Choice>
              <mc:Fallback>
                <p:oleObj r:id="rId5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738" y="2587020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31132"/>
              </p:ext>
            </p:extLst>
          </p:nvPr>
        </p:nvGraphicFramePr>
        <p:xfrm>
          <a:off x="1694694" y="1951412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r:id="rId6" imgW="4772025" imgH="2581275" progId="">
                  <p:embed/>
                </p:oleObj>
              </mc:Choice>
              <mc:Fallback>
                <p:oleObj r:id="rId6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694" y="1951412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654384"/>
              </p:ext>
            </p:extLst>
          </p:nvPr>
        </p:nvGraphicFramePr>
        <p:xfrm>
          <a:off x="1601820" y="2480015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r:id="rId7" imgW="4772025" imgH="2581275" progId="">
                  <p:embed/>
                </p:oleObj>
              </mc:Choice>
              <mc:Fallback>
                <p:oleObj r:id="rId7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820" y="2480015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59176"/>
              </p:ext>
            </p:extLst>
          </p:nvPr>
        </p:nvGraphicFramePr>
        <p:xfrm>
          <a:off x="2147296" y="1806948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r:id="rId8" imgW="4772025" imgH="2581275" progId="">
                  <p:embed/>
                </p:oleObj>
              </mc:Choice>
              <mc:Fallback>
                <p:oleObj r:id="rId8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296" y="1806948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592024"/>
              </p:ext>
            </p:extLst>
          </p:nvPr>
        </p:nvGraphicFramePr>
        <p:xfrm>
          <a:off x="2015310" y="3747409"/>
          <a:ext cx="287225" cy="23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r:id="rId9" imgW="4772025" imgH="2581275" progId="">
                  <p:embed/>
                </p:oleObj>
              </mc:Choice>
              <mc:Fallback>
                <p:oleObj r:id="rId9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310" y="3747409"/>
                        <a:ext cx="287225" cy="231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802387"/>
              </p:ext>
            </p:extLst>
          </p:nvPr>
        </p:nvGraphicFramePr>
        <p:xfrm>
          <a:off x="2157718" y="4029345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r:id="rId10" imgW="4772025" imgH="2581275" progId="">
                  <p:embed/>
                </p:oleObj>
              </mc:Choice>
              <mc:Fallback>
                <p:oleObj r:id="rId10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718" y="4029345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631105"/>
              </p:ext>
            </p:extLst>
          </p:nvPr>
        </p:nvGraphicFramePr>
        <p:xfrm>
          <a:off x="1690908" y="3494476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" r:id="rId11" imgW="4772025" imgH="2581275" progId="">
                  <p:embed/>
                </p:oleObj>
              </mc:Choice>
              <mc:Fallback>
                <p:oleObj r:id="rId11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908" y="3494476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770435"/>
              </p:ext>
            </p:extLst>
          </p:nvPr>
        </p:nvGraphicFramePr>
        <p:xfrm>
          <a:off x="1711639" y="4066785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r:id="rId12" imgW="4772025" imgH="2581275" progId="">
                  <p:embed/>
                </p:oleObj>
              </mc:Choice>
              <mc:Fallback>
                <p:oleObj r:id="rId12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639" y="4066785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550328"/>
              </p:ext>
            </p:extLst>
          </p:nvPr>
        </p:nvGraphicFramePr>
        <p:xfrm>
          <a:off x="2233249" y="3476362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r:id="rId13" imgW="4772025" imgH="2581275" progId="">
                  <p:embed/>
                </p:oleObj>
              </mc:Choice>
              <mc:Fallback>
                <p:oleObj r:id="rId13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3249" y="3476362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686407"/>
              </p:ext>
            </p:extLst>
          </p:nvPr>
        </p:nvGraphicFramePr>
        <p:xfrm>
          <a:off x="2113390" y="5177189"/>
          <a:ext cx="287225" cy="23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r:id="rId14" imgW="4772025" imgH="2581275" progId="">
                  <p:embed/>
                </p:oleObj>
              </mc:Choice>
              <mc:Fallback>
                <p:oleObj r:id="rId14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390" y="5177189"/>
                        <a:ext cx="287225" cy="231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33701"/>
              </p:ext>
            </p:extLst>
          </p:nvPr>
        </p:nvGraphicFramePr>
        <p:xfrm>
          <a:off x="2158129" y="5513689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r:id="rId15" imgW="4772025" imgH="2581275" progId="">
                  <p:embed/>
                </p:oleObj>
              </mc:Choice>
              <mc:Fallback>
                <p:oleObj r:id="rId15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129" y="5513689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031557"/>
              </p:ext>
            </p:extLst>
          </p:nvPr>
        </p:nvGraphicFramePr>
        <p:xfrm>
          <a:off x="1770673" y="4926485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1" r:id="rId16" imgW="4772025" imgH="2581275" progId="">
                  <p:embed/>
                </p:oleObj>
              </mc:Choice>
              <mc:Fallback>
                <p:oleObj r:id="rId16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673" y="4926485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326876"/>
              </p:ext>
            </p:extLst>
          </p:nvPr>
        </p:nvGraphicFramePr>
        <p:xfrm>
          <a:off x="1647841" y="5457916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r:id="rId17" imgW="4772025" imgH="2581275" progId="">
                  <p:embed/>
                </p:oleObj>
              </mc:Choice>
              <mc:Fallback>
                <p:oleObj r:id="rId17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41" y="5457916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891876"/>
              </p:ext>
            </p:extLst>
          </p:nvPr>
        </p:nvGraphicFramePr>
        <p:xfrm>
          <a:off x="2147295" y="4851838"/>
          <a:ext cx="215957" cy="18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3" r:id="rId18" imgW="4772025" imgH="2581275" progId="">
                  <p:embed/>
                </p:oleObj>
              </mc:Choice>
              <mc:Fallback>
                <p:oleObj r:id="rId18" imgW="4772025" imgH="258127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295" y="4851838"/>
                        <a:ext cx="215957" cy="18800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Parchemin vertical 52"/>
          <p:cNvSpPr/>
          <p:nvPr/>
        </p:nvSpPr>
        <p:spPr>
          <a:xfrm>
            <a:off x="1665733" y="2884295"/>
            <a:ext cx="601583" cy="49114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N° SINUS </a:t>
            </a:r>
          </a:p>
        </p:txBody>
      </p:sp>
      <p:sp>
        <p:nvSpPr>
          <p:cNvPr id="54" name="Parchemin vertical 53"/>
          <p:cNvSpPr/>
          <p:nvPr/>
        </p:nvSpPr>
        <p:spPr>
          <a:xfrm>
            <a:off x="1685838" y="4274485"/>
            <a:ext cx="601583" cy="49114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N° SINUS </a:t>
            </a:r>
          </a:p>
        </p:txBody>
      </p:sp>
      <p:sp>
        <p:nvSpPr>
          <p:cNvPr id="55" name="Parchemin vertical 54"/>
          <p:cNvSpPr/>
          <p:nvPr/>
        </p:nvSpPr>
        <p:spPr>
          <a:xfrm>
            <a:off x="1554759" y="5718494"/>
            <a:ext cx="601583" cy="49114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>
                <a:solidFill>
                  <a:schemeClr val="tx1"/>
                </a:solidFill>
              </a:rPr>
              <a:t>N° SINUS </a:t>
            </a:r>
          </a:p>
        </p:txBody>
      </p:sp>
      <p:sp>
        <p:nvSpPr>
          <p:cNvPr id="56" name="Vague 55"/>
          <p:cNvSpPr/>
          <p:nvPr/>
        </p:nvSpPr>
        <p:spPr>
          <a:xfrm>
            <a:off x="3070818" y="1719041"/>
            <a:ext cx="1421060" cy="961081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Enregistrement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Sinus terrain </a:t>
            </a:r>
          </a:p>
        </p:txBody>
      </p:sp>
      <p:sp>
        <p:nvSpPr>
          <p:cNvPr id="57" name="Vague 56"/>
          <p:cNvSpPr/>
          <p:nvPr/>
        </p:nvSpPr>
        <p:spPr>
          <a:xfrm>
            <a:off x="3070816" y="2979236"/>
            <a:ext cx="1489975" cy="1158376"/>
          </a:xfrm>
          <a:prstGeom prst="wav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</a:rPr>
              <a:t>Placement par la cellule de crise SAMU =&gt; ORSAN </a:t>
            </a:r>
          </a:p>
        </p:txBody>
      </p:sp>
      <p:sp>
        <p:nvSpPr>
          <p:cNvPr id="58" name="Vague 57"/>
          <p:cNvSpPr/>
          <p:nvPr/>
        </p:nvSpPr>
        <p:spPr>
          <a:xfrm>
            <a:off x="5943593" y="1681202"/>
            <a:ext cx="1421060" cy="961081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Enregistrement </a:t>
            </a:r>
          </a:p>
          <a:p>
            <a:pPr algn="ctr"/>
            <a:r>
              <a:rPr lang="fr-FR" sz="1400" b="1" dirty="0">
                <a:solidFill>
                  <a:schemeClr val="tx1"/>
                </a:solidFill>
              </a:rPr>
              <a:t>Sinus terrain </a:t>
            </a:r>
          </a:p>
        </p:txBody>
      </p:sp>
      <p:sp>
        <p:nvSpPr>
          <p:cNvPr id="59" name="Vague 58"/>
          <p:cNvSpPr/>
          <p:nvPr/>
        </p:nvSpPr>
        <p:spPr>
          <a:xfrm>
            <a:off x="5960436" y="3116108"/>
            <a:ext cx="1665979" cy="2015415"/>
          </a:xfrm>
          <a:prstGeom prst="wave">
            <a:avLst>
              <a:gd name="adj1" fmla="val 12500"/>
              <a:gd name="adj2" fmla="val 959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bg1"/>
                </a:solidFill>
              </a:rPr>
              <a:t>Placement par la cellule de crise SAMU ou régulation sur place  =&gt; ORSAN </a:t>
            </a:r>
          </a:p>
        </p:txBody>
      </p:sp>
      <p:sp>
        <p:nvSpPr>
          <p:cNvPr id="3" name="Vague 2"/>
          <p:cNvSpPr/>
          <p:nvPr/>
        </p:nvSpPr>
        <p:spPr>
          <a:xfrm>
            <a:off x="8632245" y="2397948"/>
            <a:ext cx="2143332" cy="2513771"/>
          </a:xfrm>
          <a:prstGeom prst="wave">
            <a:avLst>
              <a:gd name="adj1" fmla="val 12500"/>
              <a:gd name="adj2" fmla="val 8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ORSAN</a:t>
            </a:r>
          </a:p>
          <a:p>
            <a:pPr algn="ctr"/>
            <a:r>
              <a:rPr lang="fr-FR" dirty="0"/>
              <a:t>SINUS   </a:t>
            </a:r>
          </a:p>
        </p:txBody>
      </p:sp>
    </p:spTree>
    <p:extLst>
      <p:ext uri="{BB962C8B-B14F-4D97-AF65-F5344CB8AC3E}">
        <p14:creationId xmlns:p14="http://schemas.microsoft.com/office/powerpoint/2010/main" val="9453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6595872" y="4160520"/>
            <a:ext cx="2212848" cy="20177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103376" y="4160520"/>
            <a:ext cx="2212848" cy="20177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6152" y="17005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Synthèse </a:t>
            </a:r>
            <a:r>
              <a:rPr lang="fr-FR" dirty="0"/>
              <a:t> </a:t>
            </a:r>
          </a:p>
        </p:txBody>
      </p:sp>
      <p:sp>
        <p:nvSpPr>
          <p:cNvPr id="10" name="Ellipse 9"/>
          <p:cNvSpPr/>
          <p:nvPr/>
        </p:nvSpPr>
        <p:spPr>
          <a:xfrm>
            <a:off x="1655064" y="4837176"/>
            <a:ext cx="1109472" cy="5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SINUS </a:t>
            </a:r>
          </a:p>
        </p:txBody>
      </p:sp>
      <p:sp>
        <p:nvSpPr>
          <p:cNvPr id="11" name="Ellipse 10"/>
          <p:cNvSpPr/>
          <p:nvPr/>
        </p:nvSpPr>
        <p:spPr>
          <a:xfrm>
            <a:off x="7028688" y="4414078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ORSAN </a:t>
            </a:r>
          </a:p>
        </p:txBody>
      </p:sp>
      <p:sp>
        <p:nvSpPr>
          <p:cNvPr id="12" name="Ellipse 11"/>
          <p:cNvSpPr/>
          <p:nvPr/>
        </p:nvSpPr>
        <p:spPr>
          <a:xfrm>
            <a:off x="7028688" y="4971288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14" name="Dodécagone 13"/>
          <p:cNvSpPr/>
          <p:nvPr/>
        </p:nvSpPr>
        <p:spPr>
          <a:xfrm>
            <a:off x="1301496" y="2881983"/>
            <a:ext cx="1597152" cy="105555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COSSIM</a:t>
            </a:r>
          </a:p>
          <a:p>
            <a:pPr algn="ctr"/>
            <a:r>
              <a:rPr lang="fr-FR" dirty="0"/>
              <a:t>CODIS </a:t>
            </a:r>
          </a:p>
        </p:txBody>
      </p:sp>
      <p:sp>
        <p:nvSpPr>
          <p:cNvPr id="15" name="Dodécagone 14"/>
          <p:cNvSpPr/>
          <p:nvPr/>
        </p:nvSpPr>
        <p:spPr>
          <a:xfrm>
            <a:off x="2819400" y="1791660"/>
            <a:ext cx="3438144" cy="808670"/>
          </a:xfrm>
          <a:prstGeom prst="dodec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PREFECTURE </a:t>
            </a:r>
          </a:p>
        </p:txBody>
      </p:sp>
      <p:sp>
        <p:nvSpPr>
          <p:cNvPr id="17" name="Dodécagone 16"/>
          <p:cNvSpPr/>
          <p:nvPr/>
        </p:nvSpPr>
        <p:spPr>
          <a:xfrm>
            <a:off x="6050280" y="1791660"/>
            <a:ext cx="3438144" cy="808670"/>
          </a:xfrm>
          <a:prstGeom prst="dodec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ARS</a:t>
            </a:r>
          </a:p>
        </p:txBody>
      </p:sp>
      <p:sp>
        <p:nvSpPr>
          <p:cNvPr id="18" name="Dodécagone 17"/>
          <p:cNvSpPr/>
          <p:nvPr/>
        </p:nvSpPr>
        <p:spPr>
          <a:xfrm>
            <a:off x="2898648" y="1078428"/>
            <a:ext cx="3438144" cy="808670"/>
          </a:xfrm>
          <a:prstGeom prst="dodecag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COGIC </a:t>
            </a:r>
          </a:p>
        </p:txBody>
      </p:sp>
      <p:sp>
        <p:nvSpPr>
          <p:cNvPr id="19" name="Dodécagone 18"/>
          <p:cNvSpPr/>
          <p:nvPr/>
        </p:nvSpPr>
        <p:spPr>
          <a:xfrm>
            <a:off x="6129528" y="1078428"/>
            <a:ext cx="3438144" cy="808670"/>
          </a:xfrm>
          <a:prstGeom prst="dodecag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CORRUS </a:t>
            </a:r>
          </a:p>
        </p:txBody>
      </p:sp>
      <p:sp>
        <p:nvSpPr>
          <p:cNvPr id="20" name="Dodécagone 19"/>
          <p:cNvSpPr/>
          <p:nvPr/>
        </p:nvSpPr>
        <p:spPr>
          <a:xfrm>
            <a:off x="4123944" y="2896372"/>
            <a:ext cx="2005584" cy="105555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SAMU </a:t>
            </a:r>
          </a:p>
          <a:p>
            <a:pPr algn="ctr"/>
            <a:r>
              <a:rPr lang="fr-FR" dirty="0"/>
              <a:t>Département </a:t>
            </a:r>
          </a:p>
        </p:txBody>
      </p:sp>
      <p:sp>
        <p:nvSpPr>
          <p:cNvPr id="21" name="Ellipse 20"/>
          <p:cNvSpPr/>
          <p:nvPr/>
        </p:nvSpPr>
        <p:spPr>
          <a:xfrm>
            <a:off x="7141464" y="5568696"/>
            <a:ext cx="1109472" cy="5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SINUS </a:t>
            </a:r>
          </a:p>
        </p:txBody>
      </p:sp>
      <p:sp>
        <p:nvSpPr>
          <p:cNvPr id="22" name="Dodécagone 21"/>
          <p:cNvSpPr/>
          <p:nvPr/>
        </p:nvSpPr>
        <p:spPr>
          <a:xfrm>
            <a:off x="7028688" y="2896372"/>
            <a:ext cx="2005584" cy="105555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SAMU </a:t>
            </a:r>
          </a:p>
          <a:p>
            <a:pPr algn="ctr"/>
            <a:r>
              <a:rPr lang="fr-FR" dirty="0"/>
              <a:t>Régional ou </a:t>
            </a:r>
          </a:p>
          <a:p>
            <a:pPr algn="ctr"/>
            <a:r>
              <a:rPr lang="fr-FR" dirty="0"/>
              <a:t>Zonal  </a:t>
            </a:r>
          </a:p>
        </p:txBody>
      </p:sp>
      <p:sp>
        <p:nvSpPr>
          <p:cNvPr id="23" name="Dodécagone 22"/>
          <p:cNvSpPr/>
          <p:nvPr/>
        </p:nvSpPr>
        <p:spPr>
          <a:xfrm>
            <a:off x="9567672" y="2908089"/>
            <a:ext cx="2005584" cy="105555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SAMU de destination   </a:t>
            </a:r>
          </a:p>
        </p:txBody>
      </p:sp>
      <p:sp>
        <p:nvSpPr>
          <p:cNvPr id="26" name="Ellipse 25"/>
          <p:cNvSpPr/>
          <p:nvPr/>
        </p:nvSpPr>
        <p:spPr>
          <a:xfrm>
            <a:off x="4459224" y="4971288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ORSAN </a:t>
            </a:r>
          </a:p>
        </p:txBody>
      </p:sp>
      <p:sp>
        <p:nvSpPr>
          <p:cNvPr id="29" name="Ellipse 28"/>
          <p:cNvSpPr/>
          <p:nvPr/>
        </p:nvSpPr>
        <p:spPr>
          <a:xfrm>
            <a:off x="4258056" y="4355879"/>
            <a:ext cx="1737360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CENTAURE   </a:t>
            </a:r>
          </a:p>
        </p:txBody>
      </p:sp>
      <p:sp>
        <p:nvSpPr>
          <p:cNvPr id="30" name="Ellipse 29"/>
          <p:cNvSpPr/>
          <p:nvPr/>
        </p:nvSpPr>
        <p:spPr>
          <a:xfrm>
            <a:off x="4459224" y="5586697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31" name="Flèche droite 30"/>
          <p:cNvSpPr/>
          <p:nvPr/>
        </p:nvSpPr>
        <p:spPr>
          <a:xfrm rot="1413203">
            <a:off x="2811780" y="5357148"/>
            <a:ext cx="1560576" cy="423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Fiche PMA </a:t>
            </a:r>
          </a:p>
        </p:txBody>
      </p:sp>
      <p:sp>
        <p:nvSpPr>
          <p:cNvPr id="32" name="Flèche vers le haut 31"/>
          <p:cNvSpPr/>
          <p:nvPr/>
        </p:nvSpPr>
        <p:spPr>
          <a:xfrm>
            <a:off x="5032531" y="5436108"/>
            <a:ext cx="188410" cy="265176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Double flèche verticale 33"/>
          <p:cNvSpPr/>
          <p:nvPr/>
        </p:nvSpPr>
        <p:spPr>
          <a:xfrm>
            <a:off x="5005099" y="4803935"/>
            <a:ext cx="243550" cy="298704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droite 34"/>
          <p:cNvSpPr/>
          <p:nvPr/>
        </p:nvSpPr>
        <p:spPr>
          <a:xfrm>
            <a:off x="5794248" y="4837176"/>
            <a:ext cx="1012952" cy="86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Listes</a:t>
            </a:r>
          </a:p>
        </p:txBody>
      </p:sp>
      <p:sp>
        <p:nvSpPr>
          <p:cNvPr id="36" name="Ellipse 35"/>
          <p:cNvSpPr/>
          <p:nvPr/>
        </p:nvSpPr>
        <p:spPr>
          <a:xfrm>
            <a:off x="5154894" y="1870953"/>
            <a:ext cx="1109472" cy="5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SINUS </a:t>
            </a:r>
          </a:p>
        </p:txBody>
      </p:sp>
      <p:sp>
        <p:nvSpPr>
          <p:cNvPr id="37" name="Ellipse 36"/>
          <p:cNvSpPr/>
          <p:nvPr/>
        </p:nvSpPr>
        <p:spPr>
          <a:xfrm>
            <a:off x="6139688" y="1903149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38" name="Ellipse 37"/>
          <p:cNvSpPr/>
          <p:nvPr/>
        </p:nvSpPr>
        <p:spPr>
          <a:xfrm>
            <a:off x="5100393" y="1181198"/>
            <a:ext cx="1109472" cy="5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SINUS </a:t>
            </a:r>
          </a:p>
        </p:txBody>
      </p:sp>
      <p:sp>
        <p:nvSpPr>
          <p:cNvPr id="39" name="Ellipse 38"/>
          <p:cNvSpPr/>
          <p:nvPr/>
        </p:nvSpPr>
        <p:spPr>
          <a:xfrm>
            <a:off x="6085187" y="1213394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1103376" y="6178296"/>
            <a:ext cx="2212848" cy="48143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Terrain 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6595872" y="6191510"/>
            <a:ext cx="2212848" cy="48143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ES 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9404386" y="4124233"/>
            <a:ext cx="2212848" cy="20177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9837202" y="4377791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ORSAN </a:t>
            </a:r>
          </a:p>
        </p:txBody>
      </p:sp>
      <p:sp>
        <p:nvSpPr>
          <p:cNvPr id="44" name="Ellipse 43"/>
          <p:cNvSpPr/>
          <p:nvPr/>
        </p:nvSpPr>
        <p:spPr>
          <a:xfrm>
            <a:off x="9837202" y="4935001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45" name="Ellipse 44"/>
          <p:cNvSpPr/>
          <p:nvPr/>
        </p:nvSpPr>
        <p:spPr>
          <a:xfrm>
            <a:off x="9949978" y="5532409"/>
            <a:ext cx="1109472" cy="5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SINUS 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9404386" y="6155223"/>
            <a:ext cx="2212848" cy="48143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ES </a:t>
            </a:r>
          </a:p>
        </p:txBody>
      </p:sp>
      <p:sp>
        <p:nvSpPr>
          <p:cNvPr id="47" name="Flèche droite 46"/>
          <p:cNvSpPr/>
          <p:nvPr/>
        </p:nvSpPr>
        <p:spPr>
          <a:xfrm>
            <a:off x="8636508" y="4807851"/>
            <a:ext cx="1012952" cy="86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Listes</a:t>
            </a:r>
          </a:p>
        </p:txBody>
      </p:sp>
      <p:sp>
        <p:nvSpPr>
          <p:cNvPr id="48" name="Flèche droite 47"/>
          <p:cNvSpPr/>
          <p:nvPr/>
        </p:nvSpPr>
        <p:spPr>
          <a:xfrm rot="16200000">
            <a:off x="5907587" y="2102564"/>
            <a:ext cx="1012952" cy="1651907"/>
          </a:xfrm>
          <a:prstGeom prst="rightArrow">
            <a:avLst>
              <a:gd name="adj1" fmla="val 50000"/>
              <a:gd name="adj2" fmla="val 60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Listes</a:t>
            </a:r>
          </a:p>
        </p:txBody>
      </p:sp>
    </p:spTree>
    <p:extLst>
      <p:ext uri="{BB962C8B-B14F-4D97-AF65-F5344CB8AC3E}">
        <p14:creationId xmlns:p14="http://schemas.microsoft.com/office/powerpoint/2010/main" val="196166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à coins arrondis 15"/>
          <p:cNvSpPr/>
          <p:nvPr/>
        </p:nvSpPr>
        <p:spPr>
          <a:xfrm>
            <a:off x="6595872" y="4160520"/>
            <a:ext cx="2212848" cy="20177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103376" y="4160520"/>
            <a:ext cx="2212848" cy="20177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6152" y="17005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Futur : logiciels </a:t>
            </a:r>
            <a:r>
              <a:rPr lang="fr-FR" b="1" dirty="0" err="1">
                <a:solidFill>
                  <a:schemeClr val="bg1"/>
                </a:solidFill>
              </a:rPr>
              <a:t>communiquants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1655064" y="4837176"/>
            <a:ext cx="1109472" cy="5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SINUS </a:t>
            </a:r>
          </a:p>
        </p:txBody>
      </p:sp>
      <p:sp>
        <p:nvSpPr>
          <p:cNvPr id="12" name="Ellipse 11"/>
          <p:cNvSpPr/>
          <p:nvPr/>
        </p:nvSpPr>
        <p:spPr>
          <a:xfrm>
            <a:off x="7028688" y="4333976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14" name="Dodécagone 13"/>
          <p:cNvSpPr/>
          <p:nvPr/>
        </p:nvSpPr>
        <p:spPr>
          <a:xfrm>
            <a:off x="1301496" y="2881983"/>
            <a:ext cx="1597152" cy="1055558"/>
          </a:xfrm>
          <a:prstGeom prst="do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COSSIM</a:t>
            </a:r>
          </a:p>
          <a:p>
            <a:pPr algn="ctr"/>
            <a:r>
              <a:rPr lang="fr-FR" dirty="0"/>
              <a:t>CODIS </a:t>
            </a:r>
          </a:p>
        </p:txBody>
      </p:sp>
      <p:sp>
        <p:nvSpPr>
          <p:cNvPr id="15" name="Dodécagone 14"/>
          <p:cNvSpPr/>
          <p:nvPr/>
        </p:nvSpPr>
        <p:spPr>
          <a:xfrm>
            <a:off x="2819400" y="1791660"/>
            <a:ext cx="3438144" cy="808670"/>
          </a:xfrm>
          <a:prstGeom prst="dodec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PREFECTURE </a:t>
            </a:r>
          </a:p>
        </p:txBody>
      </p:sp>
      <p:sp>
        <p:nvSpPr>
          <p:cNvPr id="17" name="Dodécagone 16"/>
          <p:cNvSpPr/>
          <p:nvPr/>
        </p:nvSpPr>
        <p:spPr>
          <a:xfrm>
            <a:off x="6050280" y="1791660"/>
            <a:ext cx="3438144" cy="808670"/>
          </a:xfrm>
          <a:prstGeom prst="dodec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ARS</a:t>
            </a:r>
          </a:p>
        </p:txBody>
      </p:sp>
      <p:sp>
        <p:nvSpPr>
          <p:cNvPr id="18" name="Dodécagone 17"/>
          <p:cNvSpPr/>
          <p:nvPr/>
        </p:nvSpPr>
        <p:spPr>
          <a:xfrm>
            <a:off x="2898648" y="1078428"/>
            <a:ext cx="3438144" cy="808670"/>
          </a:xfrm>
          <a:prstGeom prst="dodecag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COGIC </a:t>
            </a:r>
          </a:p>
        </p:txBody>
      </p:sp>
      <p:sp>
        <p:nvSpPr>
          <p:cNvPr id="19" name="Dodécagone 18"/>
          <p:cNvSpPr/>
          <p:nvPr/>
        </p:nvSpPr>
        <p:spPr>
          <a:xfrm>
            <a:off x="6129528" y="1078428"/>
            <a:ext cx="3438144" cy="808670"/>
          </a:xfrm>
          <a:prstGeom prst="dodecag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CORRUS </a:t>
            </a:r>
          </a:p>
        </p:txBody>
      </p:sp>
      <p:sp>
        <p:nvSpPr>
          <p:cNvPr id="20" name="Dodécagone 19"/>
          <p:cNvSpPr/>
          <p:nvPr/>
        </p:nvSpPr>
        <p:spPr>
          <a:xfrm>
            <a:off x="4123944" y="2709677"/>
            <a:ext cx="2005584" cy="105555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SAMU </a:t>
            </a:r>
          </a:p>
          <a:p>
            <a:pPr algn="ctr"/>
            <a:r>
              <a:rPr lang="fr-FR" dirty="0"/>
              <a:t>Département </a:t>
            </a:r>
          </a:p>
        </p:txBody>
      </p:sp>
      <p:sp>
        <p:nvSpPr>
          <p:cNvPr id="21" name="Ellipse 20"/>
          <p:cNvSpPr/>
          <p:nvPr/>
        </p:nvSpPr>
        <p:spPr>
          <a:xfrm>
            <a:off x="6918120" y="4944598"/>
            <a:ext cx="1582202" cy="12215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Logiciel de l’ ES</a:t>
            </a:r>
          </a:p>
        </p:txBody>
      </p:sp>
      <p:sp>
        <p:nvSpPr>
          <p:cNvPr id="22" name="Dodécagone 21"/>
          <p:cNvSpPr/>
          <p:nvPr/>
        </p:nvSpPr>
        <p:spPr>
          <a:xfrm>
            <a:off x="7028688" y="2719882"/>
            <a:ext cx="2005584" cy="105555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SAMU </a:t>
            </a:r>
          </a:p>
          <a:p>
            <a:pPr algn="ctr"/>
            <a:r>
              <a:rPr lang="fr-FR" dirty="0"/>
              <a:t>Régional ou </a:t>
            </a:r>
          </a:p>
          <a:p>
            <a:pPr algn="ctr"/>
            <a:r>
              <a:rPr lang="fr-FR" dirty="0"/>
              <a:t>Zonal  </a:t>
            </a:r>
          </a:p>
        </p:txBody>
      </p:sp>
      <p:sp>
        <p:nvSpPr>
          <p:cNvPr id="23" name="Dodécagone 22"/>
          <p:cNvSpPr/>
          <p:nvPr/>
        </p:nvSpPr>
        <p:spPr>
          <a:xfrm>
            <a:off x="9649460" y="2710018"/>
            <a:ext cx="2005584" cy="1055558"/>
          </a:xfrm>
          <a:prstGeom prst="dodec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SAMU de destination   </a:t>
            </a:r>
          </a:p>
        </p:txBody>
      </p:sp>
      <p:sp>
        <p:nvSpPr>
          <p:cNvPr id="29" name="Ellipse 28"/>
          <p:cNvSpPr/>
          <p:nvPr/>
        </p:nvSpPr>
        <p:spPr>
          <a:xfrm>
            <a:off x="4258056" y="4355879"/>
            <a:ext cx="1737360" cy="17739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Logiciel de régulation en crise </a:t>
            </a:r>
          </a:p>
        </p:txBody>
      </p:sp>
      <p:sp>
        <p:nvSpPr>
          <p:cNvPr id="31" name="Flèche droite 30"/>
          <p:cNvSpPr/>
          <p:nvPr/>
        </p:nvSpPr>
        <p:spPr>
          <a:xfrm>
            <a:off x="2811780" y="5024636"/>
            <a:ext cx="1560576" cy="423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Fiche PMA </a:t>
            </a:r>
          </a:p>
        </p:txBody>
      </p:sp>
      <p:sp>
        <p:nvSpPr>
          <p:cNvPr id="35" name="Flèche droite 34"/>
          <p:cNvSpPr/>
          <p:nvPr/>
        </p:nvSpPr>
        <p:spPr>
          <a:xfrm>
            <a:off x="5794248" y="4837176"/>
            <a:ext cx="1012952" cy="86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Listes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1103376" y="6178296"/>
            <a:ext cx="2212848" cy="48143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Terrain 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6595872" y="6191510"/>
            <a:ext cx="2212848" cy="48143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ES 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9404386" y="4124233"/>
            <a:ext cx="2212848" cy="201777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9404386" y="6155223"/>
            <a:ext cx="2212848" cy="48143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ES </a:t>
            </a:r>
          </a:p>
        </p:txBody>
      </p:sp>
      <p:sp>
        <p:nvSpPr>
          <p:cNvPr id="47" name="Flèche droite 46"/>
          <p:cNvSpPr/>
          <p:nvPr/>
        </p:nvSpPr>
        <p:spPr>
          <a:xfrm>
            <a:off x="8636508" y="4807851"/>
            <a:ext cx="1012952" cy="864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Listes</a:t>
            </a:r>
          </a:p>
        </p:txBody>
      </p:sp>
      <p:sp>
        <p:nvSpPr>
          <p:cNvPr id="54" name="Ellipse 53"/>
          <p:cNvSpPr/>
          <p:nvPr/>
        </p:nvSpPr>
        <p:spPr>
          <a:xfrm>
            <a:off x="9771888" y="4264701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55" name="Ellipse 54"/>
          <p:cNvSpPr/>
          <p:nvPr/>
        </p:nvSpPr>
        <p:spPr>
          <a:xfrm>
            <a:off x="9905781" y="4891306"/>
            <a:ext cx="1357963" cy="12215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Logiciel de l’ ES</a:t>
            </a:r>
          </a:p>
        </p:txBody>
      </p:sp>
      <p:sp>
        <p:nvSpPr>
          <p:cNvPr id="56" name="Ellipse 55"/>
          <p:cNvSpPr/>
          <p:nvPr/>
        </p:nvSpPr>
        <p:spPr>
          <a:xfrm>
            <a:off x="6139688" y="1911339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57" name="Ellipse 56"/>
          <p:cNvSpPr/>
          <p:nvPr/>
        </p:nvSpPr>
        <p:spPr>
          <a:xfrm>
            <a:off x="6129528" y="1177572"/>
            <a:ext cx="1335024" cy="5974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SIVIC  </a:t>
            </a:r>
          </a:p>
        </p:txBody>
      </p:sp>
      <p:sp>
        <p:nvSpPr>
          <p:cNvPr id="58" name="Ellipse 57"/>
          <p:cNvSpPr/>
          <p:nvPr/>
        </p:nvSpPr>
        <p:spPr>
          <a:xfrm>
            <a:off x="5126736" y="1165910"/>
            <a:ext cx="1109472" cy="5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SINUS </a:t>
            </a:r>
          </a:p>
        </p:txBody>
      </p:sp>
      <p:sp>
        <p:nvSpPr>
          <p:cNvPr id="59" name="Ellipse 58"/>
          <p:cNvSpPr/>
          <p:nvPr/>
        </p:nvSpPr>
        <p:spPr>
          <a:xfrm>
            <a:off x="5187696" y="1857748"/>
            <a:ext cx="1109472" cy="59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SINUS </a:t>
            </a:r>
          </a:p>
        </p:txBody>
      </p:sp>
      <p:sp>
        <p:nvSpPr>
          <p:cNvPr id="8" name="Flèche vers le haut 7"/>
          <p:cNvSpPr/>
          <p:nvPr/>
        </p:nvSpPr>
        <p:spPr>
          <a:xfrm>
            <a:off x="4123944" y="3653474"/>
            <a:ext cx="4629912" cy="5341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Partage info entre appli </a:t>
            </a:r>
          </a:p>
        </p:txBody>
      </p:sp>
      <p:sp>
        <p:nvSpPr>
          <p:cNvPr id="3" name="Bouton d’action : Suivant 2">
            <a:hlinkClick r:id="" action="ppaction://hlinkshowjump?jump=nextslide" highlightClick="1"/>
          </p:cNvPr>
          <p:cNvSpPr/>
          <p:nvPr/>
        </p:nvSpPr>
        <p:spPr>
          <a:xfrm>
            <a:off x="146304" y="5876544"/>
            <a:ext cx="957072" cy="79640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62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 animBg="1"/>
      <p:bldP spid="4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5059" y="320675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Conclusions 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Bilan médical précoce</a:t>
            </a:r>
          </a:p>
          <a:p>
            <a:pPr lvl="1"/>
            <a:r>
              <a:rPr lang="fr-FR" dirty="0"/>
              <a:t>SAMU: </a:t>
            </a:r>
          </a:p>
          <a:p>
            <a:pPr lvl="2"/>
            <a:r>
              <a:rPr lang="fr-FR" dirty="0"/>
              <a:t>alerte des ES : évaluation des ressources </a:t>
            </a:r>
          </a:p>
          <a:p>
            <a:pPr lvl="2"/>
            <a:r>
              <a:rPr lang="fr-FR" dirty="0"/>
              <a:t>ouverture salle de crise </a:t>
            </a:r>
          </a:p>
          <a:p>
            <a:pPr lvl="2"/>
            <a:r>
              <a:rPr lang="fr-FR" dirty="0"/>
              <a:t>Moyens supplémentaires  : renforts précoces </a:t>
            </a:r>
          </a:p>
          <a:p>
            <a:pPr lvl="1"/>
            <a:r>
              <a:rPr lang="fr-FR" dirty="0"/>
              <a:t>ARS: </a:t>
            </a:r>
          </a:p>
          <a:p>
            <a:pPr lvl="2"/>
            <a:r>
              <a:rPr lang="fr-FR" dirty="0"/>
              <a:t>Validation des choix et ORSAN  </a:t>
            </a:r>
          </a:p>
          <a:p>
            <a:pPr lvl="1"/>
            <a:r>
              <a:rPr lang="fr-FR" dirty="0"/>
              <a:t>ES </a:t>
            </a:r>
          </a:p>
          <a:p>
            <a:pPr lvl="2"/>
            <a:r>
              <a:rPr lang="fr-FR" dirty="0"/>
              <a:t>Plan blanc des ES </a:t>
            </a:r>
          </a:p>
          <a:p>
            <a:r>
              <a:rPr lang="fr-FR" dirty="0"/>
              <a:t>Remplissage de SINUS et CENTAURE : lien interministériels et interservices</a:t>
            </a:r>
          </a:p>
          <a:p>
            <a:pPr lvl="1"/>
            <a:r>
              <a:rPr lang="fr-FR" dirty="0"/>
              <a:t>Préfecture et ministère intérieur </a:t>
            </a:r>
          </a:p>
          <a:p>
            <a:pPr lvl="2"/>
            <a:r>
              <a:rPr lang="fr-FR" dirty="0"/>
              <a:t>Remontés</a:t>
            </a:r>
          </a:p>
          <a:p>
            <a:pPr lvl="2"/>
            <a:r>
              <a:rPr lang="fr-FR" dirty="0"/>
              <a:t>Pilotage de </a:t>
            </a:r>
            <a:r>
              <a:rPr lang="fr-FR"/>
              <a:t>la crise </a:t>
            </a:r>
          </a:p>
          <a:p>
            <a:pPr lvl="2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2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8072" y="32067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Objectifs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Repérer </a:t>
            </a:r>
          </a:p>
          <a:p>
            <a:r>
              <a:rPr lang="fr-FR" dirty="0"/>
              <a:t>Évaluer </a:t>
            </a:r>
          </a:p>
          <a:p>
            <a:r>
              <a:rPr lang="fr-FR" dirty="0"/>
              <a:t>Alerter </a:t>
            </a:r>
          </a:p>
          <a:p>
            <a:r>
              <a:rPr lang="fr-FR" dirty="0"/>
              <a:t>Coordination des plans blancs des  établissements de soins </a:t>
            </a:r>
          </a:p>
          <a:p>
            <a:r>
              <a:rPr lang="fr-FR" dirty="0"/>
              <a:t>Coordination des moyens médicaux </a:t>
            </a:r>
          </a:p>
          <a:p>
            <a:r>
              <a:rPr lang="fr-FR" dirty="0"/>
              <a:t>Placement des victimes </a:t>
            </a:r>
          </a:p>
          <a:p>
            <a:r>
              <a:rPr lang="fr-FR" dirty="0"/>
              <a:t>Rendre compte aux autorités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Ces actions peuvent être: </a:t>
            </a:r>
          </a:p>
          <a:p>
            <a:pPr lvl="1"/>
            <a:r>
              <a:rPr lang="fr-FR" dirty="0"/>
              <a:t>départementales </a:t>
            </a:r>
          </a:p>
          <a:p>
            <a:pPr lvl="1"/>
            <a:r>
              <a:rPr lang="fr-FR" dirty="0"/>
              <a:t>Régionales</a:t>
            </a:r>
          </a:p>
          <a:p>
            <a:pPr lvl="1"/>
            <a:r>
              <a:rPr lang="fr-FR" dirty="0"/>
              <a:t>Zonales </a:t>
            </a:r>
          </a:p>
          <a:p>
            <a:pPr lvl="1"/>
            <a:r>
              <a:rPr lang="fr-FR" dirty="0"/>
              <a:t>Interzonales </a:t>
            </a:r>
          </a:p>
          <a:p>
            <a:r>
              <a:rPr lang="fr-FR" dirty="0"/>
              <a:t>Toujours en lien avec l’ARS 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8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508760" y="36512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Articulation plans et ORSAN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contenu 1"/>
          <p:cNvSpPr>
            <a:spLocks noGrp="1"/>
          </p:cNvSpPr>
          <p:nvPr>
            <p:ph idx="1"/>
          </p:nvPr>
        </p:nvSpPr>
        <p:spPr>
          <a:xfrm>
            <a:off x="2642616" y="1847850"/>
            <a:ext cx="8525256" cy="4351338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fr-FR" dirty="0">
                <a:solidFill>
                  <a:schemeClr val="tx2"/>
                </a:solidFill>
              </a:rPr>
              <a:t>1. Fonctionnement normal </a:t>
            </a:r>
          </a:p>
          <a:p>
            <a:pPr lvl="1" eaLnBrk="1" hangingPunct="1"/>
            <a:r>
              <a:rPr lang="fr-FR" dirty="0"/>
              <a:t>Parcours de soins habituel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dirty="0">
                <a:solidFill>
                  <a:srgbClr val="FFCC00"/>
                </a:solidFill>
              </a:rPr>
              <a:t>2. Tension hospitalière</a:t>
            </a:r>
          </a:p>
          <a:p>
            <a:pPr lvl="1" eaLnBrk="1" hangingPunct="1"/>
            <a:r>
              <a:rPr lang="fr-FR" dirty="0"/>
              <a:t>Adaptation du parcours de soins 	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dirty="0">
                <a:solidFill>
                  <a:srgbClr val="FF9900"/>
                </a:solidFill>
              </a:rPr>
              <a:t>3. Plan blanc d’ES </a:t>
            </a:r>
          </a:p>
          <a:p>
            <a:pPr lvl="1" eaLnBrk="1" hangingPunct="1"/>
            <a:r>
              <a:rPr lang="fr-FR" dirty="0"/>
              <a:t>Fonctionnement dégradé d’un ES dépassé par la situation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dirty="0">
                <a:solidFill>
                  <a:srgbClr val="CC3300"/>
                </a:solidFill>
              </a:rPr>
              <a:t>5. ORSAN  </a:t>
            </a:r>
          </a:p>
          <a:p>
            <a:pPr lvl="1" eaLnBrk="1" hangingPunct="1"/>
            <a:r>
              <a:rPr lang="fr-FR" dirty="0"/>
              <a:t>Prévoit la coordination des PBE </a:t>
            </a:r>
          </a:p>
          <a:p>
            <a:pPr eaLnBrk="1" hangingPunct="1">
              <a:buFont typeface="Wingdings 3" pitchFamily="18" charset="2"/>
              <a:buNone/>
            </a:pPr>
            <a:r>
              <a:rPr lang="fr-FR" dirty="0">
                <a:solidFill>
                  <a:srgbClr val="FF0000"/>
                </a:solidFill>
              </a:rPr>
              <a:t>6. Plan de mobilisation zonal </a:t>
            </a:r>
          </a:p>
          <a:p>
            <a:pPr lvl="1" eaLnBrk="1" hangingPunct="1"/>
            <a:endParaRPr lang="fr-FR" dirty="0"/>
          </a:p>
        </p:txBody>
      </p:sp>
      <p:sp>
        <p:nvSpPr>
          <p:cNvPr id="8" name="Flèche vers le bas 3"/>
          <p:cNvSpPr>
            <a:spLocks noChangeArrowheads="1"/>
          </p:cNvSpPr>
          <p:nvPr/>
        </p:nvSpPr>
        <p:spPr bwMode="auto">
          <a:xfrm>
            <a:off x="1102265" y="1938527"/>
            <a:ext cx="1008062" cy="3955415"/>
          </a:xfrm>
          <a:prstGeom prst="downArrow">
            <a:avLst>
              <a:gd name="adj1" fmla="val 46806"/>
              <a:gd name="adj2" fmla="val 49986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fr-FR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9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676400" y="331788"/>
            <a:ext cx="10515600" cy="1325562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ORSAN : réponse sanitaire régionale 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3581400" y="5557840"/>
            <a:ext cx="5029200" cy="869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ES Fonctionnement courant </a:t>
            </a:r>
          </a:p>
          <a:p>
            <a:pPr algn="ctr"/>
            <a:r>
              <a:rPr lang="fr-FR" dirty="0"/>
              <a:t>Tension </a:t>
            </a:r>
          </a:p>
          <a:p>
            <a:pPr algn="ctr"/>
            <a:r>
              <a:rPr lang="fr-FR" dirty="0"/>
              <a:t>Plan blanc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6347012" y="4226589"/>
            <a:ext cx="5325035" cy="1250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 flipH="1">
            <a:off x="6347012" y="4226589"/>
            <a:ext cx="5325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Plan départemental de mobilisation : préfet du département 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597491" y="4629161"/>
            <a:ext cx="1432084" cy="685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Campagne de vaccination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8124825" y="4603107"/>
            <a:ext cx="1432084" cy="685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Distribution de produits de santé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9652159" y="4603107"/>
            <a:ext cx="1432084" cy="6858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Evacuation des 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3100388" y="2680599"/>
            <a:ext cx="8734039" cy="1357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1325824" y="1580425"/>
            <a:ext cx="10543333" cy="1069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Plan zonal de mobilisation :</a:t>
            </a:r>
          </a:p>
          <a:p>
            <a:pPr algn="ctr"/>
            <a:r>
              <a:rPr lang="fr-FR" sz="1400" dirty="0"/>
              <a:t>Recensement des moyens tactiques et des moyens humains de la zone</a:t>
            </a:r>
          </a:p>
          <a:p>
            <a:pPr algn="ctr"/>
            <a:r>
              <a:rPr lang="fr-FR" sz="1400" dirty="0"/>
              <a:t>Mise en cohérence des modalités de mobilisation   </a:t>
            </a:r>
          </a:p>
          <a:p>
            <a:pPr algn="ctr"/>
            <a:r>
              <a:rPr lang="fr-FR" sz="1400" dirty="0"/>
              <a:t>Modalité de sollicitations exceptionnelles   des moyens stratégiques  et de la réserve sanitaire</a:t>
            </a:r>
          </a:p>
          <a:p>
            <a:pPr algn="ctr"/>
            <a:r>
              <a:rPr lang="fr-FR" sz="1400" dirty="0"/>
              <a:t>Formation des professionnels de santé de la zone  </a:t>
            </a:r>
          </a:p>
        </p:txBody>
      </p:sp>
      <p:sp>
        <p:nvSpPr>
          <p:cNvPr id="15" name="Flèche vers le bas 3"/>
          <p:cNvSpPr>
            <a:spLocks noChangeArrowheads="1"/>
          </p:cNvSpPr>
          <p:nvPr/>
        </p:nvSpPr>
        <p:spPr bwMode="auto">
          <a:xfrm rot="10800000">
            <a:off x="192523" y="2001680"/>
            <a:ext cx="1008062" cy="3955415"/>
          </a:xfrm>
          <a:prstGeom prst="downArrow">
            <a:avLst>
              <a:gd name="adj1" fmla="val 46806"/>
              <a:gd name="adj2" fmla="val 49986"/>
            </a:avLst>
          </a:prstGeom>
          <a:gradFill>
            <a:gsLst>
              <a:gs pos="0">
                <a:schemeClr val="accent6"/>
              </a:gs>
              <a:gs pos="45000">
                <a:srgbClr val="FFFF00"/>
              </a:gs>
              <a:gs pos="70000">
                <a:srgbClr val="FFC000"/>
              </a:gs>
              <a:gs pos="100000">
                <a:srgbClr val="FF0000"/>
              </a:gs>
            </a:gsLst>
            <a:lin ang="5400000" scaled="0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fr-FR" sz="2000">
              <a:latin typeface="Tahoma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3299913" y="2777866"/>
            <a:ext cx="1585913" cy="107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ORSAN AMVI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Afflux massif de victimes 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4927208" y="2788575"/>
            <a:ext cx="1585913" cy="107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ORSAN NRC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Afflux massif de victimes contaminées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6562761" y="2790507"/>
            <a:ext cx="1585913" cy="107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ORSAN BIO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Trajectoire des patients infectés 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8247953" y="2783865"/>
            <a:ext cx="1585913" cy="107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ORSAN EPIVAC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Prise en charge d’une pandémie 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9924374" y="2777866"/>
            <a:ext cx="1585913" cy="107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ORSAN CLIM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Prise en charge dans le cadre des plans froid et canicule  </a:t>
            </a:r>
          </a:p>
        </p:txBody>
      </p:sp>
    </p:spTree>
    <p:extLst>
      <p:ext uri="{BB962C8B-B14F-4D97-AF65-F5344CB8AC3E}">
        <p14:creationId xmlns:p14="http://schemas.microsoft.com/office/powerpoint/2010/main" val="79516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5954014"/>
            <a:ext cx="4114800" cy="365125"/>
          </a:xfrm>
        </p:spPr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2640" y="1445360"/>
            <a:ext cx="8640960" cy="12961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Fonctionnement </a:t>
            </a:r>
          </a:p>
          <a:p>
            <a:r>
              <a:rPr lang="fr-FR" dirty="0">
                <a:solidFill>
                  <a:schemeClr val="tx1"/>
                </a:solidFill>
              </a:rPr>
              <a:t>Hors crise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7124" y="1589376"/>
            <a:ext cx="2304256" cy="10081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ORSEC</a:t>
            </a:r>
          </a:p>
          <a:p>
            <a:pPr algn="ctr"/>
            <a:r>
              <a:rPr lang="fr-FR" dirty="0"/>
              <a:t>Départemental </a:t>
            </a:r>
          </a:p>
          <a:p>
            <a:pPr algn="ctr"/>
            <a:r>
              <a:rPr lang="fr-FR" dirty="0"/>
              <a:t>Adapté au SDACR</a:t>
            </a:r>
          </a:p>
        </p:txBody>
      </p:sp>
      <p:sp>
        <p:nvSpPr>
          <p:cNvPr id="8" name="Rectangle 7"/>
          <p:cNvSpPr/>
          <p:nvPr/>
        </p:nvSpPr>
        <p:spPr>
          <a:xfrm>
            <a:off x="7001272" y="1568400"/>
            <a:ext cx="2304256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ORSAN </a:t>
            </a:r>
          </a:p>
          <a:p>
            <a:pPr algn="ctr"/>
            <a:r>
              <a:rPr lang="fr-FR" dirty="0"/>
              <a:t>Régional </a:t>
            </a:r>
          </a:p>
        </p:txBody>
      </p:sp>
      <p:sp>
        <p:nvSpPr>
          <p:cNvPr id="9" name="Rectangle 8"/>
          <p:cNvSpPr/>
          <p:nvPr/>
        </p:nvSpPr>
        <p:spPr>
          <a:xfrm>
            <a:off x="1592640" y="2702064"/>
            <a:ext cx="8640960" cy="36724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Réponses </a:t>
            </a:r>
          </a:p>
          <a:p>
            <a:r>
              <a:rPr lang="fr-FR" dirty="0">
                <a:solidFill>
                  <a:schemeClr val="tx1"/>
                </a:solidFill>
              </a:rPr>
              <a:t>Graduées </a:t>
            </a:r>
          </a:p>
          <a:p>
            <a:r>
              <a:rPr lang="fr-FR" dirty="0">
                <a:solidFill>
                  <a:schemeClr val="tx1"/>
                </a:solidFill>
              </a:rPr>
              <a:t>Aux </a:t>
            </a:r>
          </a:p>
          <a:p>
            <a:r>
              <a:rPr lang="fr-FR" dirty="0">
                <a:solidFill>
                  <a:schemeClr val="tx1"/>
                </a:solidFill>
              </a:rPr>
              <a:t>Situations </a:t>
            </a:r>
          </a:p>
          <a:p>
            <a:r>
              <a:rPr lang="fr-FR" dirty="0">
                <a:solidFill>
                  <a:schemeClr val="tx1"/>
                </a:solidFill>
              </a:rPr>
              <a:t>De CRISES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48824" y="2801456"/>
            <a:ext cx="230425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ORSEC</a:t>
            </a:r>
          </a:p>
          <a:p>
            <a:pPr algn="ctr"/>
            <a:r>
              <a:rPr lang="fr-FR" dirty="0"/>
              <a:t>Départemental </a:t>
            </a:r>
          </a:p>
          <a:p>
            <a:pPr algn="ctr"/>
            <a:r>
              <a:rPr lang="fr-FR" dirty="0"/>
              <a:t>Réponse proportionnelle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69104" y="2729448"/>
            <a:ext cx="4464496" cy="24482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/>
              <a:t>ORSAN  en crise :   Réponse régionale 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/>
              <a:t>Afflux massif  ORSAN NOVI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400" dirty="0"/>
              <a:t>Non contaminés ORSAN AMAVI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400" dirty="0"/>
              <a:t>Contaminés  ORSAN NRC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/>
              <a:t>Biologique 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400" dirty="0"/>
              <a:t>Phase d’émergence ORSAN BIO  </a:t>
            </a:r>
          </a:p>
          <a:p>
            <a:pPr marL="685800" lvl="1" indent="-228600">
              <a:buFont typeface="+mj-lt"/>
              <a:buAutoNum type="arabicPeriod"/>
            </a:pPr>
            <a:r>
              <a:rPr lang="fr-FR" sz="1400" dirty="0"/>
              <a:t>Phase épidémique  ORSAN EPIVAC  AVEC  plan de vaccination de masse  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/>
              <a:t>Phénomène climatique </a:t>
            </a:r>
            <a:r>
              <a:rPr lang="fr-FR" sz="2000" dirty="0"/>
              <a:t>	ORSAN CLIM</a:t>
            </a:r>
          </a:p>
          <a:p>
            <a:pPr marL="228600" indent="-228600"/>
            <a:r>
              <a:rPr lang="fr-FR" dirty="0"/>
              <a:t>S ’appui sur les plans départementaux  de mobilisation sanitaire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04808" y="4961696"/>
            <a:ext cx="230425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ORSEC</a:t>
            </a:r>
          </a:p>
          <a:p>
            <a:pPr algn="ctr"/>
            <a:r>
              <a:rPr lang="fr-FR" dirty="0"/>
              <a:t>Zonal </a:t>
            </a:r>
          </a:p>
          <a:p>
            <a:pPr algn="ctr"/>
            <a:r>
              <a:rPr lang="fr-FR" dirty="0"/>
              <a:t>Réponse proportionnelle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41112" y="5321736"/>
            <a:ext cx="3384376" cy="8640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Plan zonal de mobilisation </a:t>
            </a:r>
            <a:endParaRPr lang="fr-FR" sz="2800" dirty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237488" y="159238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</a:rPr>
              <a:t>ORSAN versus ORSEC </a:t>
            </a:r>
          </a:p>
        </p:txBody>
      </p:sp>
    </p:spTree>
    <p:extLst>
      <p:ext uri="{BB962C8B-B14F-4D97-AF65-F5344CB8AC3E}">
        <p14:creationId xmlns:p14="http://schemas.microsoft.com/office/powerpoint/2010/main" val="103432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9576" y="410368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Repérer et évaluer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PARIS</a:t>
            </a:r>
            <a:r>
              <a:rPr lang="fr-FR" sz="2000" dirty="0"/>
              <a:t> vendredi 13 novembre 2015 : 20 h 17 début des évènements </a:t>
            </a:r>
          </a:p>
          <a:p>
            <a:pPr lvl="1"/>
            <a:r>
              <a:rPr lang="fr-FR" sz="1800" dirty="0"/>
              <a:t>1 ° explosion 1 DCD 3 blessés </a:t>
            </a:r>
          </a:p>
          <a:p>
            <a:pPr lvl="1"/>
            <a:r>
              <a:rPr lang="fr-FR" sz="1800" dirty="0"/>
              <a:t>3 mn après 2° explosions 6 blessés </a:t>
            </a:r>
          </a:p>
          <a:p>
            <a:pPr lvl="1"/>
            <a:r>
              <a:rPr lang="fr-FR" sz="1800" dirty="0"/>
              <a:t>Ouverture du centre opérationnel au stade de France, le stade est bouclé </a:t>
            </a:r>
          </a:p>
          <a:p>
            <a:r>
              <a:rPr lang="fr-FR" sz="2000" dirty="0"/>
              <a:t>21 h 25 attaque le carillon et petit Cambodge :  équipe de 3 </a:t>
            </a:r>
          </a:p>
          <a:p>
            <a:pPr lvl="1"/>
            <a:r>
              <a:rPr lang="fr-FR" sz="1600" dirty="0"/>
              <a:t>13 DCD et 22 blessés </a:t>
            </a:r>
          </a:p>
          <a:p>
            <a:r>
              <a:rPr lang="fr-FR" sz="2000" dirty="0"/>
              <a:t>21h 26 500 m la belle équipe et casa </a:t>
            </a:r>
            <a:r>
              <a:rPr lang="fr-FR" sz="2000" dirty="0" err="1"/>
              <a:t>nostra</a:t>
            </a:r>
            <a:r>
              <a:rPr lang="fr-FR" sz="2000" dirty="0"/>
              <a:t>  </a:t>
            </a:r>
          </a:p>
          <a:p>
            <a:pPr lvl="1"/>
            <a:r>
              <a:rPr lang="fr-FR" sz="1600" dirty="0"/>
              <a:t>5 morts 19 blessés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6096000" y="1554163"/>
            <a:ext cx="5864352" cy="4351338"/>
          </a:xfrm>
        </p:spPr>
        <p:txBody>
          <a:bodyPr>
            <a:noAutofit/>
          </a:bodyPr>
          <a:lstStyle/>
          <a:p>
            <a:r>
              <a:rPr lang="fr-FR" sz="1800" b="1" dirty="0"/>
              <a:t>Marseille</a:t>
            </a:r>
            <a:r>
              <a:rPr lang="fr-FR" sz="1800" dirty="0"/>
              <a:t>: Dimanche 13 septembre 2015 vers 6 h 15  devant le bar O STOP </a:t>
            </a:r>
          </a:p>
          <a:p>
            <a:r>
              <a:rPr lang="fr-FR" sz="2000" dirty="0"/>
              <a:t>Appel Fusillade  6 h 17 envoi de 4 SMUR :  Plombières , </a:t>
            </a:r>
            <a:r>
              <a:rPr lang="fr-FR" sz="2000" dirty="0" err="1"/>
              <a:t>Endoume</a:t>
            </a:r>
            <a:r>
              <a:rPr lang="fr-FR" sz="2000" dirty="0"/>
              <a:t> , Louvain et VMS </a:t>
            </a:r>
          </a:p>
          <a:p>
            <a:r>
              <a:rPr lang="fr-FR" sz="2000" dirty="0"/>
              <a:t>Bilan ambiance </a:t>
            </a:r>
          </a:p>
          <a:p>
            <a:pPr lvl="2"/>
            <a:r>
              <a:rPr lang="fr-FR" sz="1400" dirty="0"/>
              <a:t>6 h 37: 2UA , 1 UR  arrêt cardiaque 1 UR </a:t>
            </a:r>
          </a:p>
          <a:p>
            <a:pPr lvl="2"/>
            <a:r>
              <a:rPr lang="fr-FR" sz="1400" dirty="0"/>
              <a:t>6 h 47 chef de groupe 6 victimes </a:t>
            </a:r>
          </a:p>
          <a:p>
            <a:pPr lvl="3"/>
            <a:r>
              <a:rPr lang="fr-FR" sz="1200" dirty="0"/>
              <a:t>En Arrêt cardiaque : 25 ans en cours de réa. Pré-orienté vers la RUM </a:t>
            </a:r>
          </a:p>
          <a:p>
            <a:pPr lvl="3"/>
            <a:r>
              <a:rPr lang="fr-FR" sz="1200" dirty="0"/>
              <a:t>M 40 plaie thorax  droite te, pâle, casé réa nord, refaire bilan</a:t>
            </a:r>
          </a:p>
          <a:p>
            <a:pPr lvl="3"/>
            <a:r>
              <a:rPr lang="fr-FR" sz="1200" dirty="0"/>
              <a:t>M plaie tête hémorragique ta 8 51ans, </a:t>
            </a:r>
            <a:br>
              <a:rPr lang="fr-FR" sz="1200" dirty="0"/>
            </a:br>
            <a:r>
              <a:rPr lang="fr-FR" sz="1200" dirty="0"/>
              <a:t>Pré-orienté vers la RUM </a:t>
            </a:r>
          </a:p>
          <a:p>
            <a:pPr lvl="3"/>
            <a:r>
              <a:rPr lang="fr-FR" sz="1200" dirty="0"/>
              <a:t>F 25, plaie coude poignet</a:t>
            </a:r>
          </a:p>
          <a:p>
            <a:pPr lvl="3"/>
            <a:r>
              <a:rPr lang="fr-FR" sz="1200" dirty="0"/>
              <a:t>M 60,  plaie cutanée tempe</a:t>
            </a:r>
          </a:p>
          <a:p>
            <a:pPr lvl="3"/>
            <a:r>
              <a:rPr lang="fr-FR" sz="1200" dirty="0"/>
              <a:t>M 60, plaie cutanées thorax, ivresse </a:t>
            </a:r>
            <a:br>
              <a:rPr lang="fr-FR" sz="1200" dirty="0"/>
            </a:br>
            <a:r>
              <a:rPr lang="fr-FR" sz="1200" dirty="0"/>
              <a:t>7 h 43 tamponnade, Laveran   </a:t>
            </a:r>
          </a:p>
          <a:p>
            <a:r>
              <a:rPr lang="fr-FR" sz="1800" dirty="0"/>
              <a:t>7 h 15 Pr </a:t>
            </a:r>
            <a:r>
              <a:rPr lang="fr-FR" sz="1800" dirty="0" err="1"/>
              <a:t>Kerbaul</a:t>
            </a:r>
            <a:r>
              <a:rPr lang="fr-FR" sz="1800" dirty="0"/>
              <a:t> alerté </a:t>
            </a:r>
          </a:p>
          <a:p>
            <a:r>
              <a:rPr lang="fr-FR" sz="1800" dirty="0"/>
              <a:t>7 h 58  demande de la CUMP</a:t>
            </a:r>
            <a:r>
              <a:rPr lang="fr-FR" dirty="0"/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prstClr val="black">
                    <a:tint val="75000"/>
                  </a:prstClr>
                </a:solidFill>
              </a:rPr>
              <a:t>SAMU de l’ESR  Dr A Puget et 		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7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Repérer  et évaluer </a:t>
            </a:r>
            <a:br>
              <a:rPr lang="fr-FR" dirty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2326" y="1681163"/>
            <a:ext cx="5157787" cy="823912"/>
          </a:xfrm>
        </p:spPr>
        <p:txBody>
          <a:bodyPr/>
          <a:lstStyle/>
          <a:p>
            <a:r>
              <a:rPr lang="fr-FR" dirty="0"/>
              <a:t>Nice: 14 juillet 2015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Premiers appels : AVP simple sur la promenade</a:t>
            </a:r>
          </a:p>
          <a:p>
            <a:r>
              <a:rPr lang="fr-FR" sz="2000" dirty="0"/>
              <a:t>Puis de nombreux appels d’AVP sur la promenade avec des adresses différentes.   </a:t>
            </a:r>
          </a:p>
          <a:p>
            <a:r>
              <a:rPr lang="fr-FR" sz="2000" dirty="0"/>
              <a:t>Coup de feu perçus dans plusieurs points de la promenade : plusieurs levées de doutes par le RAID </a:t>
            </a:r>
          </a:p>
          <a:p>
            <a:r>
              <a:rPr lang="fr-FR" sz="2000" dirty="0"/>
              <a:t>Prise d’otages dans une brasserie </a:t>
            </a:r>
          </a:p>
          <a:p>
            <a:r>
              <a:rPr lang="fr-FR" sz="2000" dirty="0"/>
              <a:t>1km de chantier </a:t>
            </a:r>
          </a:p>
          <a:p>
            <a:r>
              <a:rPr lang="fr-FR" sz="2000" dirty="0"/>
              <a:t>Malgré les caméras ; pas de bilan d’ambiance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Marseille : 11 juin 2015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fr-FR" sz="2000" dirty="0"/>
              <a:t>Coupe d’Europe : </a:t>
            </a:r>
          </a:p>
          <a:p>
            <a:r>
              <a:rPr lang="fr-FR" sz="2000" dirty="0"/>
              <a:t>Multiples agressions dans Marseille dont un arrêt cardiaque </a:t>
            </a:r>
          </a:p>
          <a:p>
            <a:r>
              <a:rPr lang="fr-FR" sz="2000" dirty="0"/>
              <a:t>Bascule en mode crise quand BFM télé annonce un arrêt cardiaque </a:t>
            </a:r>
          </a:p>
          <a:p>
            <a:r>
              <a:rPr lang="fr-FR" sz="2000" dirty="0"/>
              <a:t>2° arrêt cardiaque annoncé, jamais retrouvé </a:t>
            </a:r>
          </a:p>
          <a:p>
            <a:r>
              <a:rPr lang="fr-FR" sz="2000" dirty="0"/>
              <a:t>Difficulté pour obtenir bilan d’ambiance</a:t>
            </a:r>
          </a:p>
          <a:p>
            <a:r>
              <a:rPr lang="fr-FR" sz="2000" dirty="0"/>
              <a:t>Retard d’alerte des ES </a:t>
            </a:r>
          </a:p>
          <a:p>
            <a:r>
              <a:rPr lang="fr-FR" sz="2000" dirty="0"/>
              <a:t>Impossibilité d’avoir des données exhaustives des patients </a:t>
            </a:r>
          </a:p>
          <a:p>
            <a:r>
              <a:rPr lang="fr-FR" sz="2000" dirty="0"/>
              <a:t>Difficulté à harmoniser les placements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4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5412" y="320675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Ouverture de la salle de crise 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10 mn appels </a:t>
            </a:r>
          </a:p>
          <a:p>
            <a:pPr lvl="1"/>
            <a:r>
              <a:rPr lang="fr-FR" dirty="0"/>
              <a:t>Chef de service ou référents </a:t>
            </a:r>
          </a:p>
          <a:p>
            <a:pPr lvl="1"/>
            <a:r>
              <a:rPr lang="fr-FR" dirty="0"/>
              <a:t>Directeurs ORSEC </a:t>
            </a:r>
          </a:p>
          <a:p>
            <a:pPr lvl="1"/>
            <a:r>
              <a:rPr lang="fr-FR" dirty="0"/>
              <a:t>ARS </a:t>
            </a:r>
          </a:p>
          <a:p>
            <a:r>
              <a:rPr lang="fr-FR" dirty="0"/>
              <a:t>10 mn ouverture des postes de travail et </a:t>
            </a:r>
            <a:r>
              <a:rPr lang="fr-FR" dirty="0" err="1"/>
              <a:t>visio</a:t>
            </a:r>
            <a:r>
              <a:rPr lang="fr-FR" dirty="0"/>
              <a:t> conférence </a:t>
            </a:r>
          </a:p>
          <a:p>
            <a:r>
              <a:rPr lang="fr-FR" dirty="0"/>
              <a:t>Médecin R1 organise la salle de crise </a:t>
            </a:r>
          </a:p>
          <a:p>
            <a:r>
              <a:rPr lang="fr-FR" dirty="0"/>
              <a:t>H + 20 organisation des renforts </a:t>
            </a:r>
          </a:p>
          <a:p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1 ° VSAV et AR arrive sur le terrain : 7 à 10 mn </a:t>
            </a:r>
          </a:p>
          <a:p>
            <a:r>
              <a:rPr lang="fr-FR" dirty="0"/>
              <a:t>Repérage et bilan d’ambiance </a:t>
            </a:r>
          </a:p>
          <a:p>
            <a:r>
              <a:rPr lang="fr-FR" dirty="0"/>
              <a:t>Regroupement des patients </a:t>
            </a:r>
          </a:p>
          <a:p>
            <a:r>
              <a:rPr lang="fr-FR" dirty="0"/>
              <a:t>Damage control </a:t>
            </a:r>
          </a:p>
          <a:p>
            <a:r>
              <a:rPr lang="fr-FR" dirty="0"/>
              <a:t>Priorisation d’évacuation </a:t>
            </a:r>
          </a:p>
          <a:p>
            <a:r>
              <a:rPr lang="fr-FR" dirty="0"/>
              <a:t>Mise en place de la chaîne de secours : PRV, PMA, renforts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1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7482" y="410368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Missions salle de crise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Priorité </a:t>
            </a:r>
          </a:p>
          <a:p>
            <a:pPr lvl="1"/>
            <a:r>
              <a:rPr lang="fr-FR" dirty="0"/>
              <a:t>Placement des EU  </a:t>
            </a:r>
          </a:p>
          <a:p>
            <a:pPr lvl="1"/>
            <a:r>
              <a:rPr lang="fr-FR" dirty="0"/>
              <a:t> Alerte des ES </a:t>
            </a:r>
          </a:p>
          <a:p>
            <a:pPr lvl="1"/>
            <a:r>
              <a:rPr lang="fr-FR" dirty="0"/>
              <a:t>Alerte des SAMU de la zone </a:t>
            </a:r>
          </a:p>
          <a:p>
            <a:pPr lvl="1"/>
            <a:r>
              <a:rPr lang="fr-FR" dirty="0"/>
              <a:t>Visio conférence :</a:t>
            </a:r>
          </a:p>
          <a:p>
            <a:pPr lvl="2"/>
            <a:r>
              <a:rPr lang="fr-FR" dirty="0"/>
              <a:t>DG</a:t>
            </a:r>
          </a:p>
          <a:p>
            <a:pPr lvl="2"/>
            <a:r>
              <a:rPr lang="fr-FR" dirty="0"/>
              <a:t>ARS </a:t>
            </a:r>
          </a:p>
          <a:p>
            <a:pPr lvl="2"/>
            <a:r>
              <a:rPr lang="fr-FR" dirty="0"/>
              <a:t>Autres SAMU </a:t>
            </a:r>
          </a:p>
          <a:p>
            <a:r>
              <a:rPr lang="fr-FR" dirty="0"/>
              <a:t>Organisation des moyens </a:t>
            </a:r>
          </a:p>
          <a:p>
            <a:pPr lvl="1"/>
            <a:r>
              <a:rPr lang="fr-FR" dirty="0"/>
              <a:t>Interne </a:t>
            </a:r>
          </a:p>
          <a:p>
            <a:pPr lvl="1"/>
            <a:r>
              <a:rPr lang="fr-FR" dirty="0"/>
              <a:t>Sanitaire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Outil de gestion de crise </a:t>
            </a:r>
          </a:p>
          <a:p>
            <a:pPr lvl="1"/>
            <a:r>
              <a:rPr lang="fr-FR" dirty="0"/>
              <a:t>Liens avec le quotidien:</a:t>
            </a:r>
          </a:p>
          <a:p>
            <a:pPr lvl="2"/>
            <a:r>
              <a:rPr lang="fr-FR" dirty="0"/>
              <a:t>Centaure </a:t>
            </a:r>
          </a:p>
          <a:p>
            <a:pPr lvl="2"/>
            <a:r>
              <a:rPr lang="fr-FR" dirty="0"/>
              <a:t>Requêtes automatiques</a:t>
            </a:r>
          </a:p>
          <a:p>
            <a:pPr lvl="2"/>
            <a:r>
              <a:rPr lang="fr-FR" dirty="0"/>
              <a:t>ROR </a:t>
            </a:r>
          </a:p>
          <a:p>
            <a:pPr lvl="1"/>
            <a:r>
              <a:rPr lang="fr-FR" dirty="0"/>
              <a:t>Liens interministériels </a:t>
            </a:r>
          </a:p>
          <a:p>
            <a:pPr lvl="2"/>
            <a:r>
              <a:rPr lang="fr-FR" dirty="0"/>
              <a:t>SINUS </a:t>
            </a:r>
          </a:p>
          <a:p>
            <a:pPr lvl="2"/>
            <a:r>
              <a:rPr lang="fr-FR" dirty="0"/>
              <a:t>ORSAN ou portail sanitaire </a:t>
            </a:r>
          </a:p>
          <a:p>
            <a:pPr lvl="2"/>
            <a:r>
              <a:rPr lang="fr-FR" dirty="0"/>
              <a:t>SINERGI </a:t>
            </a:r>
          </a:p>
          <a:p>
            <a:pPr lvl="1"/>
            <a:r>
              <a:rPr lang="fr-FR" dirty="0"/>
              <a:t>Liens sanitaires: ORSAN  </a:t>
            </a:r>
          </a:p>
          <a:p>
            <a:pPr lvl="2"/>
            <a:r>
              <a:rPr lang="fr-FR" dirty="0"/>
              <a:t>ARS </a:t>
            </a:r>
          </a:p>
          <a:p>
            <a:pPr lvl="2"/>
            <a:r>
              <a:rPr lang="fr-FR" dirty="0"/>
              <a:t>SAMU </a:t>
            </a:r>
          </a:p>
          <a:p>
            <a:pPr lvl="2"/>
            <a:r>
              <a:rPr lang="fr-FR" dirty="0"/>
              <a:t>ES 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Janvier 2017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SAMU de l’ESR  Dr A Puget et P Garry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C7FF-AD25-4658-A354-6B5C6CCECBE5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1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1381</Words>
  <Application>Microsoft Office PowerPoint</Application>
  <PresentationFormat>Grand écran</PresentationFormat>
  <Paragraphs>381</Paragraphs>
  <Slides>19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 3</vt:lpstr>
      <vt:lpstr>Thème Office</vt:lpstr>
      <vt:lpstr>Les Premières minutes  de la gestion de crise </vt:lpstr>
      <vt:lpstr>Objectifs </vt:lpstr>
      <vt:lpstr>Articulation plans et ORSAN</vt:lpstr>
      <vt:lpstr>ORSAN : réponse sanitaire régionale </vt:lpstr>
      <vt:lpstr>Présentation PowerPoint</vt:lpstr>
      <vt:lpstr>Repérer et évaluer </vt:lpstr>
      <vt:lpstr>Repérer  et évaluer  </vt:lpstr>
      <vt:lpstr>Ouverture de la salle de crise </vt:lpstr>
      <vt:lpstr>Missions salle de crise  </vt:lpstr>
      <vt:lpstr>PRV </vt:lpstr>
      <vt:lpstr>PMA en place </vt:lpstr>
      <vt:lpstr>CRRA </vt:lpstr>
      <vt:lpstr>ES </vt:lpstr>
      <vt:lpstr>ARS </vt:lpstr>
      <vt:lpstr>Schéma de l’alerte </vt:lpstr>
      <vt:lpstr>Schéma de la régulation </vt:lpstr>
      <vt:lpstr>Synthèse  </vt:lpstr>
      <vt:lpstr>Futur : logiciels communiquants </vt:lpstr>
      <vt:lpstr>Conclusions </vt:lpstr>
    </vt:vector>
  </TitlesOfParts>
  <Company>APHM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Premières minutes  de la gestion de crise</dc:title>
  <dc:creator>PUGET André</dc:creator>
  <cp:lastModifiedBy>andre puget</cp:lastModifiedBy>
  <cp:revision>34</cp:revision>
  <dcterms:created xsi:type="dcterms:W3CDTF">2016-12-30T09:46:41Z</dcterms:created>
  <dcterms:modified xsi:type="dcterms:W3CDTF">2017-01-12T09:37:38Z</dcterms:modified>
</cp:coreProperties>
</file>