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75"/>
  </p:notesMasterIdLst>
  <p:sldIdLst>
    <p:sldId id="256" r:id="rId2"/>
    <p:sldId id="260" r:id="rId3"/>
    <p:sldId id="257" r:id="rId4"/>
    <p:sldId id="264" r:id="rId5"/>
    <p:sldId id="263" r:id="rId6"/>
    <p:sldId id="267" r:id="rId7"/>
    <p:sldId id="261" r:id="rId8"/>
    <p:sldId id="272" r:id="rId9"/>
    <p:sldId id="323" r:id="rId10"/>
    <p:sldId id="351" r:id="rId11"/>
    <p:sldId id="324" r:id="rId12"/>
    <p:sldId id="325" r:id="rId13"/>
    <p:sldId id="322" r:id="rId14"/>
    <p:sldId id="326" r:id="rId15"/>
    <p:sldId id="342" r:id="rId16"/>
    <p:sldId id="350" r:id="rId17"/>
    <p:sldId id="346" r:id="rId18"/>
    <p:sldId id="259" r:id="rId19"/>
    <p:sldId id="347" r:id="rId20"/>
    <p:sldId id="348" r:id="rId21"/>
    <p:sldId id="352" r:id="rId22"/>
    <p:sldId id="349" r:id="rId23"/>
    <p:sldId id="327" r:id="rId24"/>
    <p:sldId id="278" r:id="rId25"/>
    <p:sldId id="353" r:id="rId26"/>
    <p:sldId id="270" r:id="rId27"/>
    <p:sldId id="308" r:id="rId28"/>
    <p:sldId id="283" r:id="rId29"/>
    <p:sldId id="284" r:id="rId30"/>
    <p:sldId id="307" r:id="rId31"/>
    <p:sldId id="306" r:id="rId32"/>
    <p:sldId id="281" r:id="rId33"/>
    <p:sldId id="309" r:id="rId34"/>
    <p:sldId id="310" r:id="rId35"/>
    <p:sldId id="311" r:id="rId36"/>
    <p:sldId id="295" r:id="rId37"/>
    <p:sldId id="296" r:id="rId38"/>
    <p:sldId id="297" r:id="rId39"/>
    <p:sldId id="364" r:id="rId40"/>
    <p:sldId id="365" r:id="rId41"/>
    <p:sldId id="366" r:id="rId42"/>
    <p:sldId id="367" r:id="rId43"/>
    <p:sldId id="312" r:id="rId44"/>
    <p:sldId id="340" r:id="rId45"/>
    <p:sldId id="279" r:id="rId46"/>
    <p:sldId id="328" r:id="rId47"/>
    <p:sldId id="329" r:id="rId48"/>
    <p:sldId id="316" r:id="rId49"/>
    <p:sldId id="289" r:id="rId50"/>
    <p:sldId id="290" r:id="rId51"/>
    <p:sldId id="292" r:id="rId52"/>
    <p:sldId id="291" r:id="rId53"/>
    <p:sldId id="332" r:id="rId54"/>
    <p:sldId id="354" r:id="rId55"/>
    <p:sldId id="333" r:id="rId56"/>
    <p:sldId id="335" r:id="rId57"/>
    <p:sldId id="337" r:id="rId58"/>
    <p:sldId id="336" r:id="rId59"/>
    <p:sldId id="338" r:id="rId60"/>
    <p:sldId id="339" r:id="rId61"/>
    <p:sldId id="357" r:id="rId62"/>
    <p:sldId id="355" r:id="rId63"/>
    <p:sldId id="358" r:id="rId64"/>
    <p:sldId id="359" r:id="rId65"/>
    <p:sldId id="360" r:id="rId66"/>
    <p:sldId id="361" r:id="rId67"/>
    <p:sldId id="363" r:id="rId68"/>
    <p:sldId id="330" r:id="rId69"/>
    <p:sldId id="331" r:id="rId70"/>
    <p:sldId id="304" r:id="rId71"/>
    <p:sldId id="305" r:id="rId72"/>
    <p:sldId id="318" r:id="rId73"/>
    <p:sldId id="319" r:id="rId74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06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39DE3D6-F400-42E5-A5CD-D674E16665A5}" type="datetimeFigureOut">
              <a:rPr lang="fr-FR"/>
              <a:pPr>
                <a:defRPr/>
              </a:pPr>
              <a:t>06/04/2017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1EE505-9FA8-4732-BCF3-56E255362C2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008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816BFEC-003D-4D0C-A1B7-28D12DDB90FF}" type="slidenum">
              <a:rPr lang="fr-FR" altLang="fr-FR" smtClean="0"/>
              <a:pPr/>
              <a:t>40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909645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6C2F2C-0528-4934-BD6F-AFDB3BFBB797}" type="slidenum">
              <a:rPr lang="fr-FR" altLang="fr-FR" smtClean="0"/>
              <a:pPr>
                <a:spcBef>
                  <a:spcPct val="0"/>
                </a:spcBef>
              </a:pPr>
              <a:t>48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20618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0A3D7-C9E1-41AD-A286-023C1D21EB14}" type="datetimeFigureOut">
              <a:rPr lang="fr-FR"/>
              <a:pPr>
                <a:defRPr/>
              </a:pPr>
              <a:t>06/04/2017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66E4B-217A-4A6D-B641-1E3993F97F0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5092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854DB-6251-4AFC-BBC6-C6DFCDE92B95}" type="datetimeFigureOut">
              <a:rPr lang="fr-FR"/>
              <a:pPr>
                <a:defRPr/>
              </a:pPr>
              <a:t>06/04/2017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18C5D-BA2F-44B7-89AF-206F248FFF2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486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D1E0C-55B1-4F11-B3EC-DC92C5DBFB76}" type="datetimeFigureOut">
              <a:rPr lang="fr-FR"/>
              <a:pPr>
                <a:defRPr/>
              </a:pPr>
              <a:t>06/04/2017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02135-3950-44AD-8C6D-D6363D49197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726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D5667-6CEA-4C3B-AE62-FE5094C88F53}" type="datetimeFigureOut">
              <a:rPr lang="fr-FR"/>
              <a:pPr>
                <a:defRPr/>
              </a:pPr>
              <a:t>06/04/2017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902C2-473F-4DD6-8405-A013AF2D0F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281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D30F0-D28D-4B0E-BEBC-EF560212E694}" type="datetimeFigureOut">
              <a:rPr lang="fr-FR"/>
              <a:pPr>
                <a:defRPr/>
              </a:pPr>
              <a:t>06/04/2017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BE66F-B317-4830-9B46-99EB93D5FE6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2797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EA3CB-DB8C-458E-8941-F0D75EEF4225}" type="datetimeFigureOut">
              <a:rPr lang="fr-FR"/>
              <a:pPr>
                <a:defRPr/>
              </a:pPr>
              <a:t>06/04/2017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43FA3-D358-47E6-8F8E-936FD13B765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118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8083F-F79C-47C0-9E80-AAC87C36B4E0}" type="datetimeFigureOut">
              <a:rPr lang="fr-FR"/>
              <a:pPr>
                <a:defRPr/>
              </a:pPr>
              <a:t>06/04/2017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18C1-EDF5-4499-82FB-E9A1918633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5129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B8A93-109E-42A5-B744-9B0167D4B095}" type="datetimeFigureOut">
              <a:rPr lang="fr-FR"/>
              <a:pPr>
                <a:defRPr/>
              </a:pPr>
              <a:t>06/04/2017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B14BB-7202-4AB1-80A4-CB17EC8D6C8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222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1146-FCD9-4C10-80BF-7117B2A43CD8}" type="datetimeFigureOut">
              <a:rPr lang="fr-FR"/>
              <a:pPr>
                <a:defRPr/>
              </a:pPr>
              <a:t>06/04/2017</a:t>
            </a:fld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964FD-2A6F-4A76-B8AD-A1E19B6D53F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857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AF056B6-1453-4241-B516-85C712EBFF50}" type="datetimeFigureOut">
              <a:rPr lang="fr-FR"/>
              <a:pPr>
                <a:defRPr/>
              </a:pPr>
              <a:t>06/04/2017</a:t>
            </a:fld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3889C9E-288D-43DE-9A57-BBB2F0F77ED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8815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45149-36CF-4B60-9C0C-930D2B8F624E}" type="datetimeFigureOut">
              <a:rPr lang="fr-FR"/>
              <a:pPr>
                <a:defRPr/>
              </a:pPr>
              <a:t>06/04/2017</a:t>
            </a:fld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38968-6E70-4E80-89CE-1098AC9CFB4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4000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A1C49AE-44B9-401F-B6E3-9EDB29480320}" type="datetimeFigureOut">
              <a:rPr lang="fr-FR"/>
              <a:pPr>
                <a:defRPr/>
              </a:pPr>
              <a:t>06/04/2017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97A9B-5A5A-40C2-B576-26172406A6B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0" r:id="rId2"/>
    <p:sldLayoutId id="2147484056" r:id="rId3"/>
    <p:sldLayoutId id="2147484051" r:id="rId4"/>
    <p:sldLayoutId id="2147484052" r:id="rId5"/>
    <p:sldLayoutId id="2147484053" r:id="rId6"/>
    <p:sldLayoutId id="2147484057" r:id="rId7"/>
    <p:sldLayoutId id="2147484058" r:id="rId8"/>
    <p:sldLayoutId id="2147484059" r:id="rId9"/>
    <p:sldLayoutId id="2147484054" r:id="rId10"/>
    <p:sldLayoutId id="2147484060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95288" y="692150"/>
            <a:ext cx="8497887" cy="28082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6600" dirty="0">
                <a:solidFill>
                  <a:schemeClr val="accent2"/>
                </a:solidFill>
              </a:rPr>
              <a:t>Prise en charge </a:t>
            </a:r>
            <a:r>
              <a:rPr lang="fr-FR" sz="6600" dirty="0" smtClean="0">
                <a:solidFill>
                  <a:schemeClr val="accent2"/>
                </a:solidFill>
              </a:rPr>
              <a:t>des AVC ou AIT en phase aigue</a:t>
            </a:r>
            <a:endParaRPr lang="fr-FR" sz="6600" dirty="0">
              <a:solidFill>
                <a:schemeClr val="accent2"/>
              </a:solidFill>
            </a:endParaRPr>
          </a:p>
        </p:txBody>
      </p:sp>
      <p:sp>
        <p:nvSpPr>
          <p:cNvPr id="9219" name="ZoneTexte 1"/>
          <p:cNvSpPr txBox="1">
            <a:spLocks noChangeArrowheads="1"/>
          </p:cNvSpPr>
          <p:nvPr/>
        </p:nvSpPr>
        <p:spPr bwMode="auto">
          <a:xfrm>
            <a:off x="2339975" y="4941888"/>
            <a:ext cx="6048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fr-FR" altLang="fr-FR" sz="240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Dr Caroline Rey</a:t>
            </a:r>
          </a:p>
          <a:p>
            <a:pPr algn="r"/>
            <a:r>
              <a:rPr lang="fr-FR" altLang="fr-FR" sz="240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Unité neurovasculaire, CHU Timone</a:t>
            </a:r>
          </a:p>
          <a:p>
            <a:pPr algn="r"/>
            <a:r>
              <a:rPr lang="fr-FR" altLang="fr-FR" sz="240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Sce de neurologie du Pr Pelletier</a:t>
            </a:r>
          </a:p>
        </p:txBody>
      </p:sp>
      <p:pic>
        <p:nvPicPr>
          <p:cNvPr id="9220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133850"/>
            <a:ext cx="201612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0271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1) Thrombolyse IV,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contre-indications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>
          <a:xfrm>
            <a:off x="9525" y="1844675"/>
            <a:ext cx="9004300" cy="446405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fr-FR" altLang="fr-FR" sz="2000" smtClean="0"/>
              <a:t>Allergie 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smtClean="0"/>
              <a:t>Tout ce qui peut saigner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000" smtClean="0"/>
              <a:t>En intra crânien: </a:t>
            </a:r>
          </a:p>
          <a:p>
            <a:pPr lvl="3" eaLnBrk="1" hangingPunct="1">
              <a:lnSpc>
                <a:spcPct val="80000"/>
              </a:lnSpc>
            </a:pPr>
            <a:r>
              <a:rPr lang="fr-FR" altLang="fr-FR" sz="2000" smtClean="0"/>
              <a:t>AVC sévère cliniquement (NIH&gt;25) SI PAS D’IRM ou étendu sur l</a:t>
            </a:r>
            <a:r>
              <a:rPr lang="fr-FR" altLang="ja-JP" sz="2000" smtClean="0"/>
              <a:t>'</a:t>
            </a:r>
            <a:r>
              <a:rPr lang="fr-FR" altLang="fr-FR" sz="2000" smtClean="0"/>
              <a:t>imagerie (&gt;1/3 territoire sylvien), </a:t>
            </a:r>
          </a:p>
          <a:p>
            <a:pPr lvl="3" eaLnBrk="1" hangingPunct="1">
              <a:lnSpc>
                <a:spcPct val="80000"/>
              </a:lnSpc>
            </a:pPr>
            <a:r>
              <a:rPr lang="fr-FR" altLang="fr-FR" sz="2000" smtClean="0"/>
              <a:t>ATCD d</a:t>
            </a:r>
            <a:r>
              <a:rPr lang="fr-FR" altLang="ja-JP" sz="2000" smtClean="0"/>
              <a:t>'</a:t>
            </a:r>
            <a:r>
              <a:rPr lang="fr-FR" altLang="fr-FR" sz="2000" smtClean="0"/>
              <a:t>AVC ischémique &lt; 3 mois, ou d’AVC hémorragique</a:t>
            </a:r>
          </a:p>
          <a:p>
            <a:pPr lvl="3" eaLnBrk="1" hangingPunct="1">
              <a:lnSpc>
                <a:spcPct val="80000"/>
              </a:lnSpc>
            </a:pPr>
            <a:r>
              <a:rPr lang="fr-FR" altLang="fr-FR" sz="2000" smtClean="0"/>
              <a:t>ATCD AVC avec diabète, glycémie initiale &lt; 0,5 ou &gt; 4g, </a:t>
            </a:r>
          </a:p>
          <a:p>
            <a:pPr lvl="3" eaLnBrk="1" hangingPunct="1">
              <a:lnSpc>
                <a:spcPct val="80000"/>
              </a:lnSpc>
            </a:pPr>
            <a:r>
              <a:rPr lang="fr-FR" altLang="fr-FR" sz="2000" smtClean="0"/>
              <a:t>PA &gt; 185/110 =&gt; à faire baisser avant le TRT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000" smtClean="0"/>
              <a:t>En extra crânien: </a:t>
            </a:r>
          </a:p>
          <a:p>
            <a:pPr lvl="3" eaLnBrk="1" hangingPunct="1">
              <a:lnSpc>
                <a:spcPct val="80000"/>
              </a:lnSpc>
            </a:pPr>
            <a:r>
              <a:rPr lang="fr-FR" altLang="fr-FR" sz="2000" smtClean="0"/>
              <a:t>UGD, VO ou hépathopathie</a:t>
            </a:r>
          </a:p>
          <a:p>
            <a:pPr lvl="3" eaLnBrk="1" hangingPunct="1">
              <a:lnSpc>
                <a:spcPct val="80000"/>
              </a:lnSpc>
            </a:pPr>
            <a:r>
              <a:rPr lang="fr-FR" altLang="fr-FR" sz="2000" smtClean="0"/>
              <a:t>chir récente &lt; 14j, Ponction récente non compressible &lt; 7j</a:t>
            </a:r>
          </a:p>
          <a:p>
            <a:pPr lvl="3" eaLnBrk="1" hangingPunct="1">
              <a:lnSpc>
                <a:spcPct val="80000"/>
              </a:lnSpc>
            </a:pPr>
            <a:r>
              <a:rPr lang="fr-FR" altLang="fr-FR" sz="2000" smtClean="0"/>
              <a:t>IDM &lt; 21j, péricardite, endocardite &lt; 3 mois =&gt; avis cardio nécessaire</a:t>
            </a:r>
          </a:p>
          <a:p>
            <a:pPr lvl="3" eaLnBrk="1" hangingPunct="1">
              <a:lnSpc>
                <a:spcPct val="80000"/>
              </a:lnSpc>
            </a:pPr>
            <a:r>
              <a:rPr lang="fr-FR" altLang="fr-FR" sz="2000" smtClean="0"/>
              <a:t>Hémorragie récente ou lésion susceptible de saigner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>
          <a:xfrm>
            <a:off x="7938" y="1773238"/>
            <a:ext cx="9004300" cy="4608512"/>
          </a:xfrm>
        </p:spPr>
        <p:txBody>
          <a:bodyPr/>
          <a:lstStyle/>
          <a:p>
            <a:pPr lvl="2" eaLnBrk="1" hangingPunct="1">
              <a:lnSpc>
                <a:spcPct val="80000"/>
              </a:lnSpc>
            </a:pPr>
            <a:r>
              <a:rPr lang="fr-FR" altLang="fr-FR" sz="2800" smtClean="0"/>
              <a:t>Traitements anti-coagulant type AVK ou héparine avec</a:t>
            </a:r>
          </a:p>
          <a:p>
            <a:pPr lvl="3" eaLnBrk="1" hangingPunct="1">
              <a:lnSpc>
                <a:spcPct val="80000"/>
              </a:lnSpc>
            </a:pPr>
            <a:r>
              <a:rPr lang="fr-FR" altLang="fr-FR" sz="2800" smtClean="0"/>
              <a:t>INR &gt; 1,7 </a:t>
            </a:r>
          </a:p>
          <a:p>
            <a:pPr lvl="3" eaLnBrk="1" hangingPunct="1">
              <a:lnSpc>
                <a:spcPct val="80000"/>
              </a:lnSpc>
            </a:pPr>
            <a:r>
              <a:rPr lang="fr-FR" altLang="fr-FR" sz="2800" smtClean="0"/>
              <a:t>TCA &gt; 1,7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800" smtClean="0"/>
              <a:t>Pour les AOD, nécessité de savoir quelle est </a:t>
            </a:r>
            <a:r>
              <a:rPr lang="fr-FR" altLang="fr-FR" sz="2800" b="1" smtClean="0"/>
              <a:t>la molécule </a:t>
            </a:r>
            <a:r>
              <a:rPr lang="fr-FR" altLang="fr-FR" sz="2800" smtClean="0"/>
              <a:t>prise par le patient +++</a:t>
            </a:r>
          </a:p>
          <a:p>
            <a:pPr lvl="3" eaLnBrk="1" hangingPunct="1">
              <a:lnSpc>
                <a:spcPct val="80000"/>
              </a:lnSpc>
            </a:pPr>
            <a:r>
              <a:rPr lang="fr-FR" altLang="fr-FR" sz="2800" smtClean="0"/>
              <a:t>Test spécifique avec dosage ˃ 50 ng/ml</a:t>
            </a:r>
          </a:p>
          <a:p>
            <a:pPr lvl="3" eaLnBrk="1" hangingPunct="1">
              <a:lnSpc>
                <a:spcPct val="80000"/>
              </a:lnSpc>
            </a:pPr>
            <a:r>
              <a:rPr lang="fr-FR" altLang="fr-FR" sz="2800" smtClean="0"/>
              <a:t>Tenir compte de l’heure de la dernière prise (pas de CI si remonte à ˃ 48h)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800" smtClean="0"/>
              <a:t>Autres anomalie de la coagulation (CIVD)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800" smtClean="0"/>
              <a:t>Plaquettes &lt; 100 G/L</a:t>
            </a:r>
          </a:p>
          <a:p>
            <a:pPr lvl="2" eaLnBrk="1" hangingPunct="1">
              <a:lnSpc>
                <a:spcPct val="80000"/>
              </a:lnSpc>
            </a:pPr>
            <a:endParaRPr lang="fr-FR" altLang="fr-FR" sz="2000" smtClean="0"/>
          </a:p>
          <a:p>
            <a:pPr eaLnBrk="1" hangingPunct="1">
              <a:lnSpc>
                <a:spcPct val="80000"/>
              </a:lnSpc>
            </a:pPr>
            <a:endParaRPr lang="fr-FR" altLang="fr-FR" sz="270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47688" y="268288"/>
            <a:ext cx="8229600" cy="1027112"/>
          </a:xfrm>
          <a:prstGeom prst="rect">
            <a:avLst/>
          </a:prstGeom>
        </p:spPr>
        <p:txBody>
          <a:bodyPr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latin typeface="Calibri" charset="0"/>
              </a:rPr>
              <a:t>1) Thrombolyse IV, </a:t>
            </a:r>
            <a:r>
              <a:rPr lang="fr-FR" dirty="0" smtClean="0">
                <a:latin typeface="Calibri" pitchFamily="34" charset="0"/>
              </a:rPr>
              <a:t>contre-indications</a:t>
            </a:r>
            <a:endParaRPr lang="fr-FR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u contenu 2"/>
          <p:cNvSpPr>
            <a:spLocks noGrp="1"/>
          </p:cNvSpPr>
          <p:nvPr>
            <p:ph idx="1"/>
          </p:nvPr>
        </p:nvSpPr>
        <p:spPr>
          <a:xfrm>
            <a:off x="328613" y="1844675"/>
            <a:ext cx="8491537" cy="3240088"/>
          </a:xfrm>
        </p:spPr>
        <p:txBody>
          <a:bodyPr rtlCol="0">
            <a:normAutofit fontScale="92500" lnSpcReduction="20000"/>
          </a:bodyPr>
          <a:lstStyle/>
          <a:p>
            <a:pPr marL="91440" indent="-91440" eaLnBrk="1" fontAlgn="auto" hangingPunct="1">
              <a:defRPr/>
            </a:pPr>
            <a:r>
              <a:rPr lang="fr-FR" sz="3000" b="1" dirty="0" smtClean="0">
                <a:solidFill>
                  <a:srgbClr val="FF0000"/>
                </a:solidFill>
              </a:rPr>
              <a:t>Ne sont plus des contre indications:</a:t>
            </a:r>
          </a:p>
          <a:p>
            <a:pPr marL="384048" lvl="1" indent="-182880" eaLnBrk="1" fontAlgn="auto" hangingPunct="1">
              <a:defRPr/>
            </a:pPr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 80 ans, si autonome, &lt;3h</a:t>
            </a:r>
          </a:p>
          <a:p>
            <a:pPr marL="384048" lvl="1" indent="-182880" eaLnBrk="1" fontAlgn="auto" hangingPunct="1">
              <a:defRPr/>
            </a:pPr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réveil -&gt; si délais de PEC &lt; 3h et  FLAIR -</a:t>
            </a:r>
          </a:p>
          <a:p>
            <a:pPr marL="384048" lvl="1" indent="-182880" eaLnBrk="1" fontAlgn="auto" hangingPunct="1">
              <a:defRPr/>
            </a:pPr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Crise d</a:t>
            </a:r>
            <a:r>
              <a:rPr lang="fr-FR" alt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</a:t>
            </a:r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épilepsie inaugurale</a:t>
            </a:r>
          </a:p>
          <a:p>
            <a:pPr marL="384048" lvl="1" indent="-182880" eaLnBrk="1" fontAlgn="auto" hangingPunct="1">
              <a:defRPr/>
            </a:pPr>
            <a:r>
              <a:rPr lang="fr-FR" sz="3000" b="1" dirty="0" smtClean="0">
                <a:solidFill>
                  <a:schemeClr val="accent1"/>
                </a:solidFill>
              </a:rPr>
              <a:t>Anticoagulants (selon INR ou activité NACO)</a:t>
            </a:r>
          </a:p>
          <a:p>
            <a:pPr marL="384048" lvl="1" indent="-182880" eaLnBrk="1" fontAlgn="auto" hangingPunct="1">
              <a:defRPr/>
            </a:pPr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NIHSS &lt;4 ou &gt; 25</a:t>
            </a:r>
          </a:p>
          <a:p>
            <a:pPr marL="384048" lvl="1" indent="-182880" eaLnBrk="1" fontAlgn="auto" hangingPunct="1">
              <a:buFont typeface="Arial" charset="0"/>
              <a:buNone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Efficacité</a:t>
            </a:r>
          </a:p>
          <a:p>
            <a:pPr marL="384048" lvl="1" indent="-182880" eaLnBrk="1" fontAlgn="auto" hangingPunct="1"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3" descr="C:\Users\p070174\Documents\neurovasculaire\réunions\Rank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49"/>
          <a:stretch>
            <a:fillRect/>
          </a:stretch>
        </p:blipFill>
        <p:spPr bwMode="auto">
          <a:xfrm>
            <a:off x="5003800" y="3789363"/>
            <a:ext cx="3995738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7380288" y="4149725"/>
            <a:ext cx="0" cy="223202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/>
          <p:cNvSpPr txBox="1">
            <a:spLocks/>
          </p:cNvSpPr>
          <p:nvPr/>
        </p:nvSpPr>
        <p:spPr>
          <a:xfrm>
            <a:off x="547688" y="268288"/>
            <a:ext cx="8229600" cy="1027112"/>
          </a:xfrm>
          <a:prstGeom prst="rect">
            <a:avLst/>
          </a:prstGeom>
        </p:spPr>
        <p:txBody>
          <a:bodyPr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latin typeface="Calibri" charset="0"/>
              </a:rPr>
              <a:t>1) Thrombolyse IV, </a:t>
            </a:r>
            <a:r>
              <a:rPr lang="fr-FR" dirty="0" smtClean="0">
                <a:latin typeface="Calibri" pitchFamily="34" charset="0"/>
              </a:rPr>
              <a:t>contre-indications</a:t>
            </a:r>
            <a:endParaRPr lang="fr-FR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2) Traitement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endovasculaire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FR" sz="2400" smtClean="0"/>
              <a:t>Thrombolyse intra-artérielle</a:t>
            </a:r>
          </a:p>
          <a:p>
            <a:pPr lvl="1" eaLnBrk="1" hangingPunct="1"/>
            <a:r>
              <a:rPr lang="fr-FR" altLang="fr-FR" sz="2400" smtClean="0"/>
              <a:t>Essais tous négatifs</a:t>
            </a:r>
          </a:p>
          <a:p>
            <a:pPr eaLnBrk="1" hangingPunct="1"/>
            <a:endParaRPr lang="fr-FR" altLang="fr-FR" smtClean="0"/>
          </a:p>
          <a:p>
            <a:pPr eaLnBrk="1" hangingPunct="1"/>
            <a:r>
              <a:rPr lang="fr-FR" altLang="fr-FR" sz="2400" b="1" smtClean="0"/>
              <a:t>Thrombectomie mécanique</a:t>
            </a:r>
          </a:p>
          <a:p>
            <a:pPr lvl="1" eaLnBrk="1" hangingPunct="1"/>
            <a:r>
              <a:rPr lang="fr-FR" altLang="fr-FR" sz="2400" smtClean="0"/>
              <a:t>3 études négatives en 2012</a:t>
            </a:r>
          </a:p>
          <a:p>
            <a:pPr lvl="1" eaLnBrk="1" hangingPunct="1"/>
            <a:r>
              <a:rPr lang="fr-FR" altLang="fr-FR" sz="2400" smtClean="0"/>
              <a:t>Mais durée d’inclusion longues, matériel inhomogène et ancien, mauvaise sélection des patients</a:t>
            </a:r>
          </a:p>
          <a:p>
            <a:pPr lvl="1" eaLnBrk="1" hangingPunct="1"/>
            <a:r>
              <a:rPr lang="fr-FR" altLang="fr-FR" sz="2400" smtClean="0"/>
              <a:t>Impression clinique d’efficacité</a:t>
            </a:r>
          </a:p>
          <a:p>
            <a:pPr lvl="1" eaLnBrk="1" hangingPunct="1"/>
            <a:r>
              <a:rPr lang="fr-FR" altLang="fr-FR" sz="2400" smtClean="0"/>
              <a:t>Et 2015…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/>
          <p:cNvSpPr>
            <a:spLocks noGrp="1"/>
          </p:cNvSpPr>
          <p:nvPr>
            <p:ph type="title"/>
          </p:nvPr>
        </p:nvSpPr>
        <p:spPr>
          <a:xfrm>
            <a:off x="319088" y="458788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2)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Thrombectomie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</p:txBody>
      </p:sp>
      <p:sp>
        <p:nvSpPr>
          <p:cNvPr id="22531" name="Espace réservé du contenu 2"/>
          <p:cNvSpPr>
            <a:spLocks noGrp="1"/>
          </p:cNvSpPr>
          <p:nvPr>
            <p:ph idx="1"/>
          </p:nvPr>
        </p:nvSpPr>
        <p:spPr>
          <a:xfrm>
            <a:off x="217488" y="1844675"/>
            <a:ext cx="8289925" cy="5280025"/>
          </a:xfrm>
        </p:spPr>
        <p:txBody>
          <a:bodyPr/>
          <a:lstStyle/>
          <a:p>
            <a:pPr eaLnBrk="1" hangingPunct="1"/>
            <a:r>
              <a:rPr lang="fr-FR" altLang="fr-FR" smtClean="0"/>
              <a:t>2015 : </a:t>
            </a:r>
            <a:r>
              <a:rPr lang="fr-FR" altLang="fr-FR" b="1" smtClean="0">
                <a:solidFill>
                  <a:schemeClr val="accent1"/>
                </a:solidFill>
              </a:rPr>
              <a:t>5 études positives</a:t>
            </a:r>
            <a:r>
              <a:rPr lang="fr-FR" altLang="fr-FR" smtClean="0"/>
              <a:t>, montrant le bénéfice d’une procédure de recanalisation mécanique, </a:t>
            </a:r>
          </a:p>
          <a:p>
            <a:pPr eaLnBrk="1" hangingPunct="1"/>
            <a:r>
              <a:rPr lang="fr-FR" altLang="fr-FR" smtClean="0"/>
              <a:t>En complément d’une thrombolyse IV ou en cas de CI à la thombolyse</a:t>
            </a:r>
          </a:p>
          <a:p>
            <a:pPr eaLnBrk="1" hangingPunct="1"/>
            <a:r>
              <a:rPr lang="fr-FR" altLang="fr-FR" smtClean="0"/>
              <a:t>En cas :</a:t>
            </a:r>
          </a:p>
          <a:p>
            <a:pPr eaLnBrk="1" hangingPunct="1"/>
            <a:r>
              <a:rPr lang="fr-FR" altLang="fr-FR" b="1" smtClean="0">
                <a:solidFill>
                  <a:schemeClr val="accent1"/>
                </a:solidFill>
              </a:rPr>
              <a:t>- </a:t>
            </a:r>
            <a:r>
              <a:rPr lang="fr-FR" altLang="fr-FR" b="1" smtClean="0"/>
              <a:t>d’occlusion de gros vaisseaux </a:t>
            </a:r>
            <a:r>
              <a:rPr lang="fr-FR" altLang="fr-FR" smtClean="0"/>
              <a:t>(ACM proximale, carotido-sylvienne, tronc basilaire)</a:t>
            </a:r>
          </a:p>
          <a:p>
            <a:pPr eaLnBrk="1" hangingPunct="1"/>
            <a:r>
              <a:rPr lang="fr-FR" altLang="fr-FR" smtClean="0">
                <a:solidFill>
                  <a:schemeClr val="accent1"/>
                </a:solidFill>
              </a:rPr>
              <a:t>- </a:t>
            </a:r>
            <a:r>
              <a:rPr lang="fr-FR" altLang="fr-FR" smtClean="0"/>
              <a:t>AVC ischémique &lt; 6h</a:t>
            </a:r>
          </a:p>
          <a:p>
            <a:pPr eaLnBrk="1" hangingPunct="1"/>
            <a:r>
              <a:rPr lang="fr-FR" altLang="fr-FR" smtClean="0">
                <a:solidFill>
                  <a:schemeClr val="accent1"/>
                </a:solidFill>
              </a:rPr>
              <a:t>-</a:t>
            </a:r>
            <a:r>
              <a:rPr lang="fr-FR" altLang="fr-FR" smtClean="0"/>
              <a:t> Patient présentant un déficit significatif NIHSS &gt; 6</a:t>
            </a:r>
          </a:p>
          <a:p>
            <a:pPr eaLnBrk="1" hangingPunct="1"/>
            <a:r>
              <a:rPr lang="fr-FR" altLang="fr-FR" smtClean="0">
                <a:solidFill>
                  <a:schemeClr val="accent1"/>
                </a:solidFill>
              </a:rPr>
              <a:t>-</a:t>
            </a:r>
            <a:r>
              <a:rPr lang="fr-FR" altLang="fr-FR" smtClean="0"/>
              <a:t> Lésion non étendue à l’imagerie</a:t>
            </a:r>
          </a:p>
          <a:p>
            <a:pPr eaLnBrk="1" hangingPunct="1"/>
            <a:r>
              <a:rPr lang="fr-FR" altLang="fr-FR" smtClean="0">
                <a:solidFill>
                  <a:schemeClr val="accent1"/>
                </a:solidFill>
              </a:rPr>
              <a:t>-</a:t>
            </a:r>
            <a:r>
              <a:rPr lang="fr-FR" altLang="fr-FR" smtClean="0"/>
              <a:t> Centre disposant d’une équipe de neuroradiologie compétente</a:t>
            </a:r>
          </a:p>
          <a:p>
            <a:pPr eaLnBrk="1" hangingPunct="1"/>
            <a:r>
              <a:rPr lang="fr-FR" altLang="fr-FR" smtClean="0">
                <a:solidFill>
                  <a:schemeClr val="accent1"/>
                </a:solidFill>
              </a:rPr>
              <a:t>-</a:t>
            </a:r>
            <a:r>
              <a:rPr lang="fr-FR" altLang="fr-FR" smtClean="0"/>
              <a:t> Patient sans CI à une anesthésie générale</a:t>
            </a:r>
          </a:p>
          <a:p>
            <a:pPr eaLnBrk="1" hangingPunct="1"/>
            <a:endParaRPr lang="fr-FR" altLang="fr-FR" smtClean="0"/>
          </a:p>
        </p:txBody>
      </p:sp>
      <p:pic>
        <p:nvPicPr>
          <p:cNvPr id="22532" name="Image 1" descr="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0"/>
            <a:ext cx="127158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Espace réservé du contenu 3" descr="merci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r="13390"/>
          <a:stretch>
            <a:fillRect/>
          </a:stretch>
        </p:blipFill>
        <p:spPr bwMode="auto">
          <a:xfrm>
            <a:off x="6923088" y="3860800"/>
            <a:ext cx="14351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5888"/>
            <a:ext cx="105251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054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err="1" smtClean="0">
                <a:solidFill>
                  <a:schemeClr val="accent2"/>
                </a:solidFill>
              </a:rPr>
              <a:t>Thrombectomie</a:t>
            </a:r>
            <a:r>
              <a:rPr lang="fr-FR" dirty="0" smtClean="0">
                <a:solidFill>
                  <a:schemeClr val="accent2"/>
                </a:solidFill>
              </a:rPr>
              <a:t> mécanique</a:t>
            </a:r>
          </a:p>
        </p:txBody>
      </p:sp>
      <p:sp>
        <p:nvSpPr>
          <p:cNvPr id="2355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0238"/>
          </a:xfrm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700213"/>
            <a:ext cx="67373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6767512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38"/>
            <a:ext cx="67675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676751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55650" y="476250"/>
            <a:ext cx="7543800" cy="35671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3"/>
                </a:solidFill>
              </a:rPr>
              <a:t>En pratique, que faire devant une suspicion d’AVC?</a:t>
            </a:r>
            <a:endParaRPr lang="fr-FR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3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Prise en charge pré-hospitalière</a:t>
            </a:r>
          </a:p>
        </p:txBody>
      </p:sp>
      <p:sp>
        <p:nvSpPr>
          <p:cNvPr id="25603" name="Espace réservé du contenu 4"/>
          <p:cNvSpPr>
            <a:spLocks noGrp="1"/>
          </p:cNvSpPr>
          <p:nvPr>
            <p:ph idx="1"/>
          </p:nvPr>
        </p:nvSpPr>
        <p:spPr>
          <a:xfrm>
            <a:off x="323850" y="1989138"/>
            <a:ext cx="8229600" cy="3600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500" u="sng" smtClean="0">
                <a:solidFill>
                  <a:schemeClr val="accent1"/>
                </a:solidFill>
              </a:rPr>
              <a:t>1</a:t>
            </a:r>
            <a:r>
              <a:rPr lang="fr-FR" altLang="fr-FR" sz="2500" u="sng" baseline="30000" smtClean="0">
                <a:solidFill>
                  <a:schemeClr val="accent1"/>
                </a:solidFill>
              </a:rPr>
              <a:t>ère</a:t>
            </a:r>
            <a:r>
              <a:rPr lang="fr-FR" altLang="fr-FR" sz="2500" u="sng" smtClean="0">
                <a:solidFill>
                  <a:schemeClr val="accent1"/>
                </a:solidFill>
              </a:rPr>
              <a:t> partie de l’interrogatoire : recueil des ATCD/TRT +++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200" smtClean="0"/>
              <a:t>Age / antécédents 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1800" smtClean="0"/>
              <a:t>Facteurs de risque cardiovasculaires, d'AVC ischémique ? Hémorragique ?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1800" smtClean="0"/>
              <a:t>D’hémorragie ou chirurgie récente ?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1800" smtClean="0"/>
              <a:t>Présence d’un Pace-Maker ou DAI ? Si oui est ce que carte ou modèle disponible ?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1800" smtClean="0"/>
              <a:t>Troubles cognitifs ? Etat d’autonomie actuel ?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200" smtClean="0"/>
              <a:t>Traitements en cours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1800" smtClean="0"/>
              <a:t>Anticoagulant ? AVK (Previscan, Coumadine, Sintrom) , Anticoagulant Oraux Directs (Pradaxa®, Xarelto®, Eliquis®)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1800" smtClean="0"/>
              <a:t>Asprine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1800" smtClean="0"/>
              <a:t>Autres ??</a:t>
            </a:r>
          </a:p>
          <a:p>
            <a:pPr lvl="2" eaLnBrk="1" hangingPunct="1">
              <a:lnSpc>
                <a:spcPct val="80000"/>
              </a:lnSpc>
            </a:pPr>
            <a:endParaRPr lang="fr-FR" altLang="fr-FR" sz="150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fr-FR" altLang="fr-FR" smtClean="0"/>
          </a:p>
          <a:p>
            <a:pPr eaLnBrk="1" hangingPunct="1">
              <a:lnSpc>
                <a:spcPct val="80000"/>
              </a:lnSpc>
              <a:buClr>
                <a:srgbClr val="76C5EF"/>
              </a:buClr>
            </a:pPr>
            <a:endParaRPr lang="fr-FR" altLang="fr-FR" sz="2600" smtClean="0">
              <a:solidFill>
                <a:srgbClr val="000000"/>
              </a:solidFill>
            </a:endParaRPr>
          </a:p>
        </p:txBody>
      </p:sp>
      <p:grpSp>
        <p:nvGrpSpPr>
          <p:cNvPr id="4" name="Groupe 3"/>
          <p:cNvGrpSpPr>
            <a:grpSpLocks/>
          </p:cNvGrpSpPr>
          <p:nvPr/>
        </p:nvGrpSpPr>
        <p:grpSpPr bwMode="auto">
          <a:xfrm>
            <a:off x="438150" y="5373688"/>
            <a:ext cx="8318500" cy="993775"/>
            <a:chOff x="827584" y="5635542"/>
            <a:chExt cx="7300573" cy="549332"/>
          </a:xfrm>
        </p:grpSpPr>
        <p:sp>
          <p:nvSpPr>
            <p:cNvPr id="25605" name="ZoneTexte 1"/>
            <p:cNvSpPr txBox="1">
              <a:spLocks noChangeArrowheads="1"/>
            </p:cNvSpPr>
            <p:nvPr/>
          </p:nvSpPr>
          <p:spPr bwMode="auto">
            <a:xfrm>
              <a:off x="1765793" y="5725512"/>
              <a:ext cx="6362364" cy="45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FR" altLang="fr-FR" sz="2400"/>
                <a:t>Si famille présente = demander </a:t>
              </a:r>
              <a:r>
                <a:rPr lang="fr-FR" altLang="fr-FR" sz="2400" b="1">
                  <a:solidFill>
                    <a:schemeClr val="accent2"/>
                  </a:solidFill>
                </a:rPr>
                <a:t>la dernière ordonnance</a:t>
              </a:r>
            </a:p>
          </p:txBody>
        </p:sp>
        <p:sp>
          <p:nvSpPr>
            <p:cNvPr id="3" name="Flèche droite 2"/>
            <p:cNvSpPr/>
            <p:nvPr/>
          </p:nvSpPr>
          <p:spPr>
            <a:xfrm>
              <a:off x="827584" y="5635542"/>
              <a:ext cx="720305" cy="4317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3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Prise en charge pré-hospitalière</a:t>
            </a:r>
          </a:p>
        </p:txBody>
      </p:sp>
      <p:sp>
        <p:nvSpPr>
          <p:cNvPr id="26627" name="Espace réservé du contenu 4"/>
          <p:cNvSpPr>
            <a:spLocks noGrp="1"/>
          </p:cNvSpPr>
          <p:nvPr>
            <p:ph idx="1"/>
          </p:nvPr>
        </p:nvSpPr>
        <p:spPr>
          <a:xfrm>
            <a:off x="323850" y="1989138"/>
            <a:ext cx="8229600" cy="3384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500" u="sng" smtClean="0">
                <a:solidFill>
                  <a:schemeClr val="accent1"/>
                </a:solidFill>
              </a:rPr>
              <a:t>2</a:t>
            </a:r>
            <a:r>
              <a:rPr lang="fr-FR" altLang="fr-FR" sz="2500" u="sng" baseline="30000" smtClean="0">
                <a:solidFill>
                  <a:schemeClr val="accent1"/>
                </a:solidFill>
              </a:rPr>
              <a:t>nde</a:t>
            </a:r>
            <a:r>
              <a:rPr lang="fr-FR" altLang="fr-FR" sz="2500" u="sng" smtClean="0">
                <a:solidFill>
                  <a:schemeClr val="accent1"/>
                </a:solidFill>
              </a:rPr>
              <a:t>  partie de l’interrogatoire : anamnèse</a:t>
            </a:r>
            <a:endParaRPr lang="fr-FR" altLang="fr-FR" sz="2200" smtClean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200" smtClean="0"/>
              <a:t>Interroger toujours </a:t>
            </a:r>
            <a:r>
              <a:rPr lang="fr-FR" altLang="fr-FR" sz="2200" b="1" smtClean="0">
                <a:solidFill>
                  <a:schemeClr val="accent1"/>
                </a:solidFill>
              </a:rPr>
              <a:t>le témoin présent lors du déficit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200" smtClean="0"/>
              <a:t>Donner la nature </a:t>
            </a:r>
            <a:r>
              <a:rPr lang="fr-FR" altLang="fr-FR" sz="2200" b="1" smtClean="0">
                <a:solidFill>
                  <a:schemeClr val="accent1"/>
                </a:solidFill>
              </a:rPr>
              <a:t>précise</a:t>
            </a:r>
            <a:r>
              <a:rPr lang="fr-FR" altLang="fr-FR" sz="2200" smtClean="0"/>
              <a:t> des symptômes 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200" smtClean="0"/>
              <a:t>Rechercher une évolution (aggravation, régression, stabilité)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200" smtClean="0"/>
              <a:t>Evaluer </a:t>
            </a:r>
            <a:r>
              <a:rPr lang="fr-FR" altLang="fr-FR" sz="2200" b="1" smtClean="0">
                <a:solidFill>
                  <a:schemeClr val="accent1"/>
                </a:solidFill>
              </a:rPr>
              <a:t>l’heure de début des symptômes précise </a:t>
            </a:r>
            <a:r>
              <a:rPr lang="fr-FR" altLang="fr-FR" sz="2200" smtClean="0"/>
              <a:t>+++ </a:t>
            </a:r>
            <a:r>
              <a:rPr lang="fr-FR" altLang="fr-FR" sz="2200" b="1" smtClean="0">
                <a:solidFill>
                  <a:schemeClr val="accent1"/>
                </a:solidFill>
              </a:rPr>
              <a:t>(≠ heure d’appel) </a:t>
            </a:r>
            <a:r>
              <a:rPr lang="fr-FR" altLang="fr-FR" sz="2200" smtClean="0">
                <a:solidFill>
                  <a:schemeClr val="tx1"/>
                </a:solidFill>
              </a:rPr>
              <a:t>ou heure à laquelle le patient a été vu bien pour la dernière fois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200" smtClean="0">
                <a:solidFill>
                  <a:schemeClr val="tx1"/>
                </a:solidFill>
              </a:rPr>
              <a:t>Si AVC du réveil, demander si s’est levé dans la nuit :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000" smtClean="0">
                <a:solidFill>
                  <a:schemeClr val="tx1"/>
                </a:solidFill>
              </a:rPr>
              <a:t>Si oui, à quelle heure et y avait il des symptômes ?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000" smtClean="0">
                <a:solidFill>
                  <a:schemeClr val="tx1"/>
                </a:solidFill>
              </a:rPr>
              <a:t>Si non, demander l’heure du coucher </a:t>
            </a:r>
            <a:endParaRPr lang="fr-FR" altLang="fr-FR" sz="220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fr-FR" altLang="fr-FR" smtClean="0"/>
          </a:p>
          <a:p>
            <a:pPr eaLnBrk="1" hangingPunct="1">
              <a:lnSpc>
                <a:spcPct val="80000"/>
              </a:lnSpc>
              <a:buClr>
                <a:srgbClr val="76C5EF"/>
              </a:buClr>
            </a:pPr>
            <a:endParaRPr lang="fr-FR" altLang="fr-FR" sz="2600" smtClean="0">
              <a:solidFill>
                <a:srgbClr val="000000"/>
              </a:solidFill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268538" y="5589588"/>
            <a:ext cx="5903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3600" b="1">
                <a:solidFill>
                  <a:schemeClr val="accent2"/>
                </a:solidFill>
              </a:rPr>
              <a:t>Enquête policière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3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Prise en charge pré-hospitalière</a:t>
            </a:r>
          </a:p>
        </p:txBody>
      </p:sp>
      <p:sp>
        <p:nvSpPr>
          <p:cNvPr id="17411" name="Espace réservé du contenu 4"/>
          <p:cNvSpPr>
            <a:spLocks noGrp="1"/>
          </p:cNvSpPr>
          <p:nvPr>
            <p:ph idx="1"/>
          </p:nvPr>
        </p:nvSpPr>
        <p:spPr>
          <a:xfrm>
            <a:off x="323850" y="1989138"/>
            <a:ext cx="8229600" cy="2232025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fr-FR" sz="2500" u="sng" dirty="0" smtClean="0">
                <a:solidFill>
                  <a:schemeClr val="accent1"/>
                </a:solidFill>
              </a:rPr>
              <a:t>Examen clinique </a:t>
            </a:r>
            <a:endParaRPr lang="fr-FR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eaLnBrk="1" fontAlgn="auto" hangingPunct="1">
              <a:lnSpc>
                <a:spcPct val="80000"/>
              </a:lnSpc>
              <a:defRPr/>
            </a:pP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TA, FC, saturation, HGT si possible</a:t>
            </a:r>
          </a:p>
          <a:p>
            <a:pPr marL="384048" lvl="1" indent="-182880" eaLnBrk="1" fontAlgn="auto" hangingPunct="1">
              <a:lnSpc>
                <a:spcPct val="80000"/>
              </a:lnSpc>
              <a:defRPr/>
            </a:pPr>
            <a:r>
              <a:rPr lang="fr-FR" sz="2200" b="1" dirty="0" smtClean="0">
                <a:solidFill>
                  <a:schemeClr val="accent2"/>
                </a:solidFill>
              </a:rPr>
              <a:t>En décubitus strict</a:t>
            </a:r>
          </a:p>
          <a:p>
            <a:pPr marL="384048" lvl="1" indent="-182880" eaLnBrk="1" fontAlgn="auto" hangingPunct="1">
              <a:lnSpc>
                <a:spcPct val="80000"/>
              </a:lnSpc>
              <a:defRPr/>
            </a:pPr>
            <a:r>
              <a:rPr lang="fr-FR" sz="2200" dirty="0" smtClean="0">
                <a:solidFill>
                  <a:schemeClr val="tx1"/>
                </a:solidFill>
              </a:rPr>
              <a:t>Faire parler le malade (dysarthrie ? Aphasie ? Compréhension ?)</a:t>
            </a:r>
          </a:p>
          <a:p>
            <a:pPr marL="384048" lvl="1" indent="-182880" eaLnBrk="1" fontAlgn="auto" hangingPunct="1">
              <a:lnSpc>
                <a:spcPct val="80000"/>
              </a:lnSpc>
              <a:defRPr/>
            </a:pPr>
            <a:r>
              <a:rPr lang="fr-FR" sz="2200" dirty="0" smtClean="0">
                <a:solidFill>
                  <a:schemeClr val="tx1"/>
                </a:solidFill>
              </a:rPr>
              <a:t>Recherche d’un déficit moteur, sensitif, ataxie</a:t>
            </a:r>
          </a:p>
          <a:p>
            <a:pPr marL="384048" lvl="1" indent="-182880" eaLnBrk="1" fontAlgn="auto" hangingPunct="1">
              <a:lnSpc>
                <a:spcPct val="80000"/>
              </a:lnSpc>
              <a:defRPr/>
            </a:pPr>
            <a:r>
              <a:rPr lang="fr-FR" sz="2200" dirty="0" smtClean="0">
                <a:solidFill>
                  <a:schemeClr val="tx1"/>
                </a:solidFill>
              </a:rPr>
              <a:t>Amputation du champ visuel ?</a:t>
            </a:r>
          </a:p>
          <a:p>
            <a:pPr marL="201168" lvl="1" indent="0" eaLnBrk="1" fontAlgn="auto" hangingPunct="1">
              <a:lnSpc>
                <a:spcPct val="80000"/>
              </a:lnSpc>
              <a:buFont typeface="Calibri" panose="020F0502020204030204" pitchFamily="34" charset="0"/>
              <a:buNone/>
              <a:defRPr/>
            </a:pPr>
            <a:endParaRPr lang="fr-FR" sz="2400" u="sng" dirty="0" smtClean="0">
              <a:solidFill>
                <a:schemeClr val="accent1"/>
              </a:solidFill>
            </a:endParaRPr>
          </a:p>
          <a:p>
            <a:pPr marL="91440" indent="-91440" eaLnBrk="1" fontAlgn="auto" hangingPunct="1">
              <a:lnSpc>
                <a:spcPct val="80000"/>
              </a:lnSpc>
              <a:buFont typeface="Arial" charset="0"/>
              <a:buNone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lnSpc>
                <a:spcPct val="80000"/>
              </a:lnSpc>
              <a:buClr>
                <a:srgbClr val="76C5EF"/>
              </a:buClr>
              <a:defRPr/>
            </a:pPr>
            <a:endParaRPr lang="fr-FR" sz="2600" dirty="0" smtClean="0">
              <a:solidFill>
                <a:srgbClr val="000000"/>
              </a:solidFill>
            </a:endParaRPr>
          </a:p>
        </p:txBody>
      </p:sp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719138" y="4597400"/>
            <a:ext cx="7848600" cy="1200150"/>
            <a:chOff x="971600" y="4639910"/>
            <a:chExt cx="7848872" cy="1200329"/>
          </a:xfrm>
        </p:grpSpPr>
        <p:sp>
          <p:nvSpPr>
            <p:cNvPr id="27653" name="ZoneTexte 1"/>
            <p:cNvSpPr txBox="1">
              <a:spLocks noChangeArrowheads="1"/>
            </p:cNvSpPr>
            <p:nvPr/>
          </p:nvSpPr>
          <p:spPr bwMode="auto">
            <a:xfrm>
              <a:off x="1691680" y="4639910"/>
              <a:ext cx="712879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fr-FR" altLang="fr-FR" sz="2400"/>
                <a:t>Si suspicion d’AVC confirmée : Allo centre 15 pour conférence à 3 avec le neurologue de l’UNV référente pour Marseille  </a:t>
              </a:r>
              <a:r>
                <a:rPr lang="fr-FR" altLang="fr-FR" sz="2400" b="1"/>
                <a:t>04 91 38 96 97 (24/24 7/7)</a:t>
              </a:r>
            </a:p>
          </p:txBody>
        </p:sp>
        <p:sp>
          <p:nvSpPr>
            <p:cNvPr id="5" name="Flèche droite 4"/>
            <p:cNvSpPr/>
            <p:nvPr/>
          </p:nvSpPr>
          <p:spPr>
            <a:xfrm>
              <a:off x="971600" y="4839965"/>
              <a:ext cx="720750" cy="4318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8461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Accident vasculaire cérébral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994025"/>
            <a:ext cx="4038600" cy="2476500"/>
          </a:xfrm>
        </p:spPr>
        <p:txBody>
          <a:bodyPr/>
          <a:lstStyle/>
          <a:p>
            <a:pPr eaLnBrk="1" hangingPunct="1"/>
            <a:r>
              <a:rPr lang="fr-FR" altLang="fr-FR" smtClean="0"/>
              <a:t>1</a:t>
            </a:r>
            <a:r>
              <a:rPr lang="fr-FR" altLang="fr-FR" baseline="30000" smtClean="0"/>
              <a:t>ère</a:t>
            </a:r>
            <a:r>
              <a:rPr lang="fr-FR" altLang="fr-FR" smtClean="0"/>
              <a:t> cause de handicap acquis à l</a:t>
            </a:r>
            <a:r>
              <a:rPr lang="fr-FR" altLang="ja-JP" smtClean="0"/>
              <a:t>'</a:t>
            </a:r>
            <a:r>
              <a:rPr lang="fr-FR" altLang="fr-FR" smtClean="0"/>
              <a:t>âge adulte</a:t>
            </a:r>
          </a:p>
          <a:p>
            <a:pPr eaLnBrk="1" hangingPunct="1"/>
            <a:r>
              <a:rPr lang="fr-FR" altLang="fr-FR" smtClean="0"/>
              <a:t>2</a:t>
            </a:r>
            <a:r>
              <a:rPr lang="fr-FR" altLang="fr-FR" baseline="30000" smtClean="0"/>
              <a:t>ème</a:t>
            </a:r>
            <a:r>
              <a:rPr lang="fr-FR" altLang="fr-FR" smtClean="0"/>
              <a:t> cause de démence</a:t>
            </a:r>
          </a:p>
          <a:p>
            <a:pPr eaLnBrk="1" hangingPunct="1"/>
            <a:r>
              <a:rPr lang="fr-FR" altLang="fr-FR" smtClean="0"/>
              <a:t>3</a:t>
            </a:r>
            <a:r>
              <a:rPr lang="fr-FR" altLang="fr-FR" baseline="30000" smtClean="0"/>
              <a:t>ème</a:t>
            </a:r>
            <a:r>
              <a:rPr lang="fr-FR" altLang="fr-FR" smtClean="0"/>
              <a:t> cause de mortalité</a:t>
            </a:r>
          </a:p>
          <a:p>
            <a:pPr eaLnBrk="1" hangingPunct="1"/>
            <a:endParaRPr lang="fr-FR" altLang="fr-FR" smtClean="0"/>
          </a:p>
        </p:txBody>
      </p:sp>
      <p:sp>
        <p:nvSpPr>
          <p:cNvPr id="1024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0113" y="2994025"/>
            <a:ext cx="4038600" cy="1371600"/>
          </a:xfrm>
        </p:spPr>
        <p:txBody>
          <a:bodyPr/>
          <a:lstStyle/>
          <a:p>
            <a:pPr eaLnBrk="1" hangingPunct="1"/>
            <a:r>
              <a:rPr lang="fr-FR" altLang="fr-FR" smtClean="0"/>
              <a:t>15 à 20% de décès à 1 mois</a:t>
            </a:r>
          </a:p>
          <a:p>
            <a:pPr eaLnBrk="1" hangingPunct="1"/>
            <a:r>
              <a:rPr lang="fr-FR" altLang="fr-FR" smtClean="0"/>
              <a:t>2/3 des patients conservent des séquelles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r-FR" altLang="fr-FR" smtClean="0"/>
          </a:p>
        </p:txBody>
      </p:sp>
      <p:sp>
        <p:nvSpPr>
          <p:cNvPr id="7174" name="ZoneTexte 1"/>
          <p:cNvSpPr txBox="1">
            <a:spLocks noChangeArrowheads="1"/>
          </p:cNvSpPr>
          <p:nvPr/>
        </p:nvSpPr>
        <p:spPr bwMode="auto">
          <a:xfrm>
            <a:off x="323850" y="1846263"/>
            <a:ext cx="7272338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2800" dirty="0">
                <a:latin typeface="Arial" charset="0"/>
              </a:rPr>
              <a:t> </a:t>
            </a:r>
            <a:r>
              <a:rPr lang="fr-FR" sz="2800" dirty="0">
                <a:latin typeface="+mn-lt"/>
              </a:rPr>
              <a:t>2400 cas/an sur Marseille</a:t>
            </a:r>
          </a:p>
          <a:p>
            <a:pPr>
              <a:spcBef>
                <a:spcPct val="20000"/>
              </a:spcBef>
              <a:defRPr/>
            </a:pPr>
            <a:r>
              <a:rPr lang="fr-FR" sz="2800" dirty="0">
                <a:latin typeface="+mn-lt"/>
              </a:rPr>
              <a:t>Age moyen: 75 ans mais ¼ avant 65 ans</a:t>
            </a:r>
          </a:p>
        </p:txBody>
      </p:sp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323850" y="5057775"/>
            <a:ext cx="8569325" cy="1076325"/>
            <a:chOff x="563966" y="4994012"/>
            <a:chExt cx="8040482" cy="1077218"/>
          </a:xfrm>
        </p:grpSpPr>
        <p:sp>
          <p:nvSpPr>
            <p:cNvPr id="3077" name="ZoneTexte 4"/>
            <p:cNvSpPr txBox="1">
              <a:spLocks noChangeArrowheads="1"/>
            </p:cNvSpPr>
            <p:nvPr/>
          </p:nvSpPr>
          <p:spPr bwMode="auto">
            <a:xfrm>
              <a:off x="1497902" y="4994012"/>
              <a:ext cx="710654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3200" dirty="0" smtClean="0">
                  <a:latin typeface="+mn-lt"/>
                </a:rPr>
                <a:t>Pathologie </a:t>
              </a:r>
              <a:r>
                <a:rPr lang="fr-FR" sz="3200" dirty="0" smtClean="0">
                  <a:solidFill>
                    <a:prstClr val="black"/>
                  </a:solidFill>
                  <a:latin typeface="+mn-lt"/>
                  <a:cs typeface="ＭＳ Ｐゴシック" charset="0"/>
                </a:rPr>
                <a:t>FREQUENTE, </a:t>
              </a:r>
              <a:r>
                <a:rPr lang="fr-FR" sz="3200" dirty="0" smtClean="0">
                  <a:latin typeface="+mn-lt"/>
                </a:rPr>
                <a:t>URGENTE et GRAVE</a:t>
              </a:r>
            </a:p>
          </p:txBody>
        </p:sp>
        <p:sp>
          <p:nvSpPr>
            <p:cNvPr id="2" name="Flèche droite 1"/>
            <p:cNvSpPr/>
            <p:nvPr/>
          </p:nvSpPr>
          <p:spPr>
            <a:xfrm>
              <a:off x="563966" y="5013078"/>
              <a:ext cx="911592" cy="5036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3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Prise en charge pré-hospitalière</a:t>
            </a:r>
          </a:p>
        </p:txBody>
      </p:sp>
      <p:sp>
        <p:nvSpPr>
          <p:cNvPr id="17411" name="Espace réservé du contenu 4"/>
          <p:cNvSpPr>
            <a:spLocks noGrp="1"/>
          </p:cNvSpPr>
          <p:nvPr>
            <p:ph idx="1"/>
          </p:nvPr>
        </p:nvSpPr>
        <p:spPr>
          <a:xfrm>
            <a:off x="323850" y="1989138"/>
            <a:ext cx="8229600" cy="3960812"/>
          </a:xfrm>
        </p:spPr>
        <p:txBody>
          <a:bodyPr rtlCol="0">
            <a:normAutofit fontScale="92500" lnSpcReduction="10000"/>
          </a:bodyPr>
          <a:lstStyle/>
          <a:p>
            <a:pPr marL="201168" lvl="1" indent="0" eaLnBrk="1" fontAlgn="auto" hangingPunct="1">
              <a:lnSpc>
                <a:spcPct val="80000"/>
              </a:lnSpc>
              <a:buFont typeface="Calibri" panose="020F0502020204030204" pitchFamily="34" charset="0"/>
              <a:buNone/>
              <a:defRPr/>
            </a:pPr>
            <a:r>
              <a:rPr lang="fr-FR" sz="2400" u="sng" dirty="0" smtClean="0">
                <a:solidFill>
                  <a:schemeClr val="accent1"/>
                </a:solidFill>
              </a:rPr>
              <a:t>Prise </a:t>
            </a:r>
            <a:r>
              <a:rPr lang="fr-FR" sz="2400" u="sng" dirty="0">
                <a:solidFill>
                  <a:schemeClr val="accent1"/>
                </a:solidFill>
              </a:rPr>
              <a:t>en </a:t>
            </a:r>
            <a:r>
              <a:rPr lang="fr-FR" sz="2400" u="sng" dirty="0" smtClean="0">
                <a:solidFill>
                  <a:schemeClr val="accent1"/>
                </a:solidFill>
              </a:rPr>
              <a:t>charge initiale:</a:t>
            </a:r>
            <a:endParaRPr lang="fr-FR" sz="2400" u="sng" dirty="0">
              <a:solidFill>
                <a:schemeClr val="accent1"/>
              </a:solidFill>
            </a:endParaRPr>
          </a:p>
          <a:p>
            <a:pPr marL="384048" lvl="1" indent="-182880" eaLnBrk="1" fontAlgn="auto" hangingPunct="1">
              <a:lnSpc>
                <a:spcPct val="80000"/>
              </a:lnSpc>
              <a:defRPr/>
            </a:pPr>
            <a:r>
              <a:rPr lang="fr-FR" sz="2200" dirty="0" smtClean="0">
                <a:solidFill>
                  <a:schemeClr val="tx1"/>
                </a:solidFill>
              </a:rPr>
              <a:t>Patient à plat, en décubitus strict (sauf détresse respiratoire ou vomissements) </a:t>
            </a:r>
          </a:p>
          <a:p>
            <a:pPr marL="384048" lvl="1" indent="-182880" eaLnBrk="1" fontAlgn="auto" hangingPunct="1">
              <a:lnSpc>
                <a:spcPct val="80000"/>
              </a:lnSpc>
              <a:defRPr/>
            </a:pP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HGT : corriger toute hypo/hyperglycémie</a:t>
            </a:r>
          </a:p>
          <a:p>
            <a:pPr marL="384048" lvl="1" indent="-182880" eaLnBrk="1" fontAlgn="auto" hangingPunct="1">
              <a:lnSpc>
                <a:spcPct val="80000"/>
              </a:lnSpc>
              <a:defRPr/>
            </a:pP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ECG (si médicalisé)</a:t>
            </a:r>
          </a:p>
          <a:p>
            <a:pPr marL="384048" lvl="1" indent="-182880" eaLnBrk="1" fontAlgn="auto" hangingPunct="1">
              <a:lnSpc>
                <a:spcPct val="80000"/>
              </a:lnSpc>
              <a:defRPr/>
            </a:pP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Respecter l</a:t>
            </a:r>
            <a:r>
              <a:rPr lang="fr-FR" altLang="ja-JP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'</a:t>
            </a: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HTA jusqu</a:t>
            </a:r>
            <a:r>
              <a:rPr lang="fr-FR" altLang="ja-JP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'</a:t>
            </a: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à 220/120 </a:t>
            </a:r>
            <a:r>
              <a:rPr lang="fr-FR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mmHg</a:t>
            </a:r>
            <a:endParaRPr lang="fr-FR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eaLnBrk="1" fontAlgn="auto" hangingPunct="1">
              <a:lnSpc>
                <a:spcPct val="80000"/>
              </a:lnSpc>
              <a:defRPr/>
            </a:pP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r>
              <a:rPr lang="fr-FR" sz="2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uniquement si </a:t>
            </a:r>
            <a:r>
              <a:rPr lang="fr-FR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sat</a:t>
            </a: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&lt; 94% AA</a:t>
            </a:r>
          </a:p>
          <a:p>
            <a:pPr marL="384048" lvl="1" indent="-182880" eaLnBrk="1" fontAlgn="auto" hangingPunct="1">
              <a:lnSpc>
                <a:spcPct val="80000"/>
              </a:lnSpc>
              <a:defRPr/>
            </a:pPr>
            <a:r>
              <a:rPr lang="fr-F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Jamais d’administration d’Aspirine avant imagerie cérébrale</a:t>
            </a: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fr-FR" sz="2500" u="sng" dirty="0">
                <a:solidFill>
                  <a:schemeClr val="accent1"/>
                </a:solidFill>
              </a:rPr>
              <a:t>Puis transport selon orientation du patient </a:t>
            </a:r>
            <a:r>
              <a:rPr lang="fr-FR" sz="2500" u="sng" dirty="0" smtClean="0">
                <a:solidFill>
                  <a:schemeClr val="accent1"/>
                </a:solidFill>
              </a:rPr>
              <a:t>:</a:t>
            </a:r>
            <a:endParaRPr lang="fr-FR" sz="2500" u="sng" dirty="0">
              <a:solidFill>
                <a:schemeClr val="accent1"/>
              </a:solidFill>
            </a:endParaRPr>
          </a:p>
          <a:p>
            <a:pPr marL="384048" lvl="1" indent="-182880" eaLnBrk="1" fontAlgn="auto" hangingPunct="1">
              <a:lnSpc>
                <a:spcPct val="80000"/>
              </a:lnSpc>
              <a:defRPr/>
            </a:pPr>
            <a:r>
              <a:rPr lang="fr-FR" dirty="0" smtClean="0">
                <a:solidFill>
                  <a:schemeClr val="tx1"/>
                </a:solidFill>
              </a:rPr>
              <a:t>Le plus rapidement possible (urgence thérapeutique)</a:t>
            </a:r>
          </a:p>
          <a:p>
            <a:pPr marL="384048" lvl="1" indent="-182880" eaLnBrk="1" fontAlgn="auto" hangingPunct="1">
              <a:lnSpc>
                <a:spcPct val="80000"/>
              </a:lnSpc>
              <a:defRPr/>
            </a:pPr>
            <a:r>
              <a:rPr lang="fr-FR" dirty="0" smtClean="0">
                <a:solidFill>
                  <a:schemeClr val="tx1"/>
                </a:solidFill>
              </a:rPr>
              <a:t>Médicalisé uniquement si troubles de la vigilance ou hémodynamiques</a:t>
            </a:r>
          </a:p>
          <a:p>
            <a:pPr marL="384048" lvl="1" indent="-182880" eaLnBrk="1" fontAlgn="auto" hangingPunct="1">
              <a:lnSpc>
                <a:spcPct val="80000"/>
              </a:lnSpc>
              <a:defRPr/>
            </a:pPr>
            <a:r>
              <a:rPr lang="fr-FR" dirty="0" smtClean="0">
                <a:solidFill>
                  <a:schemeClr val="tx1"/>
                </a:solidFill>
              </a:rPr>
              <a:t>Soit </a:t>
            </a:r>
            <a:r>
              <a:rPr lang="fr-FR" dirty="0">
                <a:solidFill>
                  <a:schemeClr val="tx1"/>
                </a:solidFill>
              </a:rPr>
              <a:t>directement à l’IRM si candidat à une procédure de revascularisation </a:t>
            </a:r>
          </a:p>
          <a:p>
            <a:pPr marL="384048" lvl="1" indent="-182880" eaLnBrk="1" fontAlgn="auto" hangingPunct="1">
              <a:lnSpc>
                <a:spcPct val="80000"/>
              </a:lnSpc>
              <a:defRPr/>
            </a:pPr>
            <a:r>
              <a:rPr lang="fr-FR" dirty="0">
                <a:solidFill>
                  <a:schemeClr val="tx1"/>
                </a:solidFill>
              </a:rPr>
              <a:t>Soit au SAU le plus proche</a:t>
            </a:r>
          </a:p>
          <a:p>
            <a:pPr marL="91440" indent="-91440" eaLnBrk="1" fontAlgn="auto" hangingPunct="1">
              <a:lnSpc>
                <a:spcPct val="80000"/>
              </a:lnSpc>
              <a:buFont typeface="Arial" charset="0"/>
              <a:buNone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lnSpc>
                <a:spcPct val="80000"/>
              </a:lnSpc>
              <a:buClr>
                <a:srgbClr val="76C5EF"/>
              </a:buClr>
              <a:defRPr/>
            </a:pPr>
            <a:endParaRPr lang="fr-FR" sz="26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Prise en charge hospitalière</a:t>
            </a:r>
          </a:p>
        </p:txBody>
      </p:sp>
      <p:sp>
        <p:nvSpPr>
          <p:cNvPr id="3" name="Rectangle 2"/>
          <p:cNvSpPr/>
          <p:nvPr/>
        </p:nvSpPr>
        <p:spPr>
          <a:xfrm>
            <a:off x="3070225" y="1989138"/>
            <a:ext cx="2592388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dirty="0"/>
              <a:t>2 situations</a:t>
            </a:r>
          </a:p>
        </p:txBody>
      </p:sp>
      <p:grpSp>
        <p:nvGrpSpPr>
          <p:cNvPr id="2" name="Groupe 11"/>
          <p:cNvGrpSpPr>
            <a:grpSpLocks/>
          </p:cNvGrpSpPr>
          <p:nvPr/>
        </p:nvGrpSpPr>
        <p:grpSpPr bwMode="auto">
          <a:xfrm>
            <a:off x="1403350" y="2852738"/>
            <a:ext cx="2962275" cy="1655762"/>
            <a:chOff x="1403648" y="2852936"/>
            <a:chExt cx="2962672" cy="1656184"/>
          </a:xfrm>
        </p:grpSpPr>
        <p:sp>
          <p:nvSpPr>
            <p:cNvPr id="6" name="Rectangle 5"/>
            <p:cNvSpPr/>
            <p:nvPr/>
          </p:nvSpPr>
          <p:spPr>
            <a:xfrm>
              <a:off x="1403648" y="3645300"/>
              <a:ext cx="2592735" cy="8638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2000" dirty="0"/>
                <a:t>Patient candidat pour une revascularisation</a:t>
              </a:r>
            </a:p>
          </p:txBody>
        </p:sp>
        <p:cxnSp>
          <p:nvCxnSpPr>
            <p:cNvPr id="5" name="Connecteur droit avec flèche 4"/>
            <p:cNvCxnSpPr>
              <a:stCxn id="3" idx="2"/>
              <a:endCxn id="6" idx="0"/>
            </p:cNvCxnSpPr>
            <p:nvPr/>
          </p:nvCxnSpPr>
          <p:spPr>
            <a:xfrm flipH="1">
              <a:off x="2699222" y="2852936"/>
              <a:ext cx="1667098" cy="792364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9"/>
          <p:cNvGrpSpPr>
            <a:grpSpLocks/>
          </p:cNvGrpSpPr>
          <p:nvPr/>
        </p:nvGrpSpPr>
        <p:grpSpPr bwMode="auto">
          <a:xfrm>
            <a:off x="1403350" y="4508500"/>
            <a:ext cx="2592388" cy="1512888"/>
            <a:chOff x="1403648" y="4509120"/>
            <a:chExt cx="2592288" cy="1512168"/>
          </a:xfrm>
        </p:grpSpPr>
        <p:sp>
          <p:nvSpPr>
            <p:cNvPr id="7" name="Rectangle 6"/>
            <p:cNvSpPr/>
            <p:nvPr/>
          </p:nvSpPr>
          <p:spPr>
            <a:xfrm>
              <a:off x="1403648" y="5156512"/>
              <a:ext cx="2592288" cy="8647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2000" dirty="0"/>
                <a:t>IRM - UNV</a:t>
              </a:r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>
              <a:off x="2700586" y="4509120"/>
              <a:ext cx="0" cy="647392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12"/>
          <p:cNvGrpSpPr>
            <a:grpSpLocks/>
          </p:cNvGrpSpPr>
          <p:nvPr/>
        </p:nvGrpSpPr>
        <p:grpSpPr bwMode="auto">
          <a:xfrm>
            <a:off x="4365625" y="2852738"/>
            <a:ext cx="3086100" cy="1655762"/>
            <a:chOff x="4366320" y="2852936"/>
            <a:chExt cx="3086000" cy="1656184"/>
          </a:xfrm>
        </p:grpSpPr>
        <p:sp>
          <p:nvSpPr>
            <p:cNvPr id="14" name="Rectangle 13"/>
            <p:cNvSpPr/>
            <p:nvPr/>
          </p:nvSpPr>
          <p:spPr>
            <a:xfrm>
              <a:off x="4860017" y="3645300"/>
              <a:ext cx="2592303" cy="8638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2000" dirty="0"/>
                <a:t>Patient récusé pour une revascularisation</a:t>
              </a:r>
            </a:p>
          </p:txBody>
        </p:sp>
        <p:cxnSp>
          <p:nvCxnSpPr>
            <p:cNvPr id="15" name="Connecteur droit avec flèche 14"/>
            <p:cNvCxnSpPr>
              <a:endCxn id="14" idx="0"/>
            </p:cNvCxnSpPr>
            <p:nvPr/>
          </p:nvCxnSpPr>
          <p:spPr>
            <a:xfrm>
              <a:off x="4366320" y="2852936"/>
              <a:ext cx="1790642" cy="792364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18"/>
          <p:cNvGrpSpPr>
            <a:grpSpLocks/>
          </p:cNvGrpSpPr>
          <p:nvPr/>
        </p:nvGrpSpPr>
        <p:grpSpPr bwMode="auto">
          <a:xfrm>
            <a:off x="4859338" y="4508500"/>
            <a:ext cx="2592387" cy="1441450"/>
            <a:chOff x="4860032" y="4509120"/>
            <a:chExt cx="2592288" cy="1440160"/>
          </a:xfrm>
        </p:grpSpPr>
        <p:sp>
          <p:nvSpPr>
            <p:cNvPr id="16" name="Rectangle 15"/>
            <p:cNvSpPr/>
            <p:nvPr/>
          </p:nvSpPr>
          <p:spPr>
            <a:xfrm>
              <a:off x="4860032" y="5084867"/>
              <a:ext cx="2592288" cy="8644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2000" dirty="0"/>
                <a:t>SAU de secteur</a:t>
              </a:r>
            </a:p>
          </p:txBody>
        </p:sp>
        <p:cxnSp>
          <p:nvCxnSpPr>
            <p:cNvPr id="17" name="Connecteur droit avec flèche 16"/>
            <p:cNvCxnSpPr>
              <a:endCxn id="16" idx="0"/>
            </p:cNvCxnSpPr>
            <p:nvPr/>
          </p:nvCxnSpPr>
          <p:spPr>
            <a:xfrm>
              <a:off x="6156969" y="4509120"/>
              <a:ext cx="0" cy="575747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/>
                </a:solidFill>
                <a:latin typeface="Calibri" pitchFamily="34" charset="0"/>
              </a:rPr>
              <a:t>Prise en charge hospitalière</a:t>
            </a:r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105275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buFont typeface="Calibri" panose="020F0502020204030204" pitchFamily="34" charset="0"/>
              <a:buNone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Pose d’une VVP, HGT si pas faite, prise des constantes, ECG</a:t>
            </a:r>
          </a:p>
          <a:p>
            <a:pPr marL="91440" indent="-91440" eaLnBrk="1" fontAlgn="auto" hangingPunct="1">
              <a:buFont typeface="Calibri" panose="020F0502020204030204" pitchFamily="34" charset="0"/>
              <a:buNone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Evaluation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clinique neurologique </a:t>
            </a:r>
          </a:p>
          <a:p>
            <a:pPr marL="384048" lvl="1" indent="-182880" eaLnBrk="1" fontAlgn="auto" hangingPunct="1"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Score NIHSS : recherche d’un déficit moteur, sensitif, de troubles du langage, d’une ataxie, de troubles de la vigilance, d’une négligence, de troubles oculomoteurs</a:t>
            </a: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01168" lvl="1" indent="0" eaLnBrk="1" fontAlgn="auto" hangingPunct="1">
              <a:buFont typeface="Calibri" panose="020F0502020204030204" pitchFamily="34" charset="0"/>
              <a:buNone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eaLnBrk="1" fontAlgn="auto" hangingPunct="1"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Score NIHSS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87338"/>
            <a:ext cx="6111875" cy="631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Prise en charge hospitalière</a:t>
            </a:r>
          </a:p>
        </p:txBody>
      </p:sp>
      <p:sp>
        <p:nvSpPr>
          <p:cNvPr id="21507" name="Espace réservé du contenu 4"/>
          <p:cNvSpPr>
            <a:spLocks noGrp="1"/>
          </p:cNvSpPr>
          <p:nvPr>
            <p:ph sz="half" idx="1"/>
          </p:nvPr>
        </p:nvSpPr>
        <p:spPr>
          <a:xfrm>
            <a:off x="250825" y="2205038"/>
            <a:ext cx="8569325" cy="3311525"/>
          </a:xfrm>
        </p:spPr>
        <p:txBody>
          <a:bodyPr/>
          <a:lstStyle/>
          <a:p>
            <a:pPr eaLnBrk="1" hangingPunct="1"/>
            <a:r>
              <a:rPr lang="fr-FR" altLang="fr-FR" sz="2400" smtClean="0"/>
              <a:t>Rechercher des signes pouvant orienter vers une étiologie d</a:t>
            </a:r>
            <a:r>
              <a:rPr lang="fr-FR" altLang="ja-JP" sz="2400" smtClean="0"/>
              <a:t>'</a:t>
            </a:r>
            <a:r>
              <a:rPr lang="fr-FR" altLang="fr-FR" sz="2400" smtClean="0"/>
              <a:t>AVC</a:t>
            </a:r>
          </a:p>
          <a:p>
            <a:pPr lvl="1" eaLnBrk="1" hangingPunct="1"/>
            <a:r>
              <a:rPr lang="fr-FR" altLang="fr-FR" sz="2200" smtClean="0"/>
              <a:t>Signe de Claude Bernard Horner</a:t>
            </a:r>
          </a:p>
          <a:p>
            <a:pPr lvl="1" eaLnBrk="1" hangingPunct="1"/>
            <a:r>
              <a:rPr lang="fr-FR" altLang="fr-FR" sz="2200" smtClean="0"/>
              <a:t>ATCD cardiaques: FA, palpitations, valvulopathie, souffle cardiaque… </a:t>
            </a:r>
          </a:p>
          <a:p>
            <a:pPr lvl="1" eaLnBrk="1" hangingPunct="1"/>
            <a:r>
              <a:rPr lang="fr-FR" altLang="fr-FR" sz="2200" smtClean="0"/>
              <a:t>Fièvre =&gt; endocardite</a:t>
            </a:r>
          </a:p>
          <a:p>
            <a:pPr lvl="1" eaLnBrk="1" hangingPunct="1"/>
            <a:r>
              <a:rPr lang="fr-FR" altLang="fr-FR" sz="2200" smtClean="0"/>
              <a:t>Souffle carotidien</a:t>
            </a:r>
          </a:p>
          <a:p>
            <a:pPr lvl="1" eaLnBrk="1" hangingPunct="1"/>
            <a:r>
              <a:rPr lang="fr-FR" altLang="fr-FR" sz="2200" smtClean="0"/>
              <a:t>Signes d</a:t>
            </a:r>
            <a:r>
              <a:rPr lang="fr-FR" altLang="ja-JP" sz="2200" smtClean="0"/>
              <a:t>'</a:t>
            </a:r>
            <a:r>
              <a:rPr lang="fr-FR" altLang="fr-FR" sz="2200" smtClean="0"/>
              <a:t>HTIC</a:t>
            </a:r>
          </a:p>
          <a:p>
            <a:pPr lvl="1" eaLnBrk="1" hangingPunct="1"/>
            <a:r>
              <a:rPr lang="fr-FR" altLang="fr-FR" sz="2200" smtClean="0"/>
              <a:t>Poussée hypertensive</a:t>
            </a:r>
          </a:p>
          <a:p>
            <a:pPr eaLnBrk="1" hangingPunct="1"/>
            <a:endParaRPr lang="fr-FR" altLang="fr-FR" smtClean="0"/>
          </a:p>
          <a:p>
            <a:pPr eaLnBrk="1" hangingPunct="1"/>
            <a:endParaRPr lang="fr-FR" altLang="fr-FR" smtClean="0"/>
          </a:p>
          <a:p>
            <a:pPr eaLnBrk="1" hangingPunct="1"/>
            <a:endParaRPr lang="fr-FR" altLang="fr-FR" smtClean="0"/>
          </a:p>
        </p:txBody>
      </p:sp>
      <p:pic>
        <p:nvPicPr>
          <p:cNvPr id="21508" name="Picture 4" descr="http://www.oncoprof.net/Generale2000/g04_Diagnostic/Symptomes/Index/Image/claude-bernard-hor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933825"/>
            <a:ext cx="28575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/>
                </a:solidFill>
                <a:latin typeface="Calibri" pitchFamily="34" charset="0"/>
              </a:rPr>
              <a:t>Prise en charge hospitalière</a:t>
            </a:r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105275"/>
          </a:xfrm>
        </p:spPr>
        <p:txBody>
          <a:bodyPr rtlCol="0">
            <a:normAutofit lnSpcReduction="10000"/>
          </a:bodyPr>
          <a:lstStyle/>
          <a:p>
            <a:pPr marL="91440" indent="-91440" eaLnBrk="1" fontAlgn="auto" hangingPunct="1">
              <a:buFont typeface="Calibri" panose="020F0502020204030204" pitchFamily="34" charset="0"/>
              <a:buNone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Pose d’une VVP, HGT si pas faite, prise des constantes, ECG</a:t>
            </a:r>
          </a:p>
          <a:p>
            <a:pPr marL="91440" indent="-91440" eaLnBrk="1" fontAlgn="auto" hangingPunct="1">
              <a:buFont typeface="Calibri" panose="020F0502020204030204" pitchFamily="34" charset="0"/>
              <a:buNone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Evaluation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clinique neurologique </a:t>
            </a:r>
          </a:p>
          <a:p>
            <a:pPr marL="384048" lvl="1" indent="-182880" eaLnBrk="1" fontAlgn="auto" hangingPunct="1"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Score NIHSS : recherche d’un déficit moteur, sensitif, de troubles du langage, d’une ataxie, de troubles de la vigilance, d’une négligence, de troubles oculomoteurs</a:t>
            </a: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 d’une imagerie cérébrale en urgence : </a:t>
            </a:r>
          </a:p>
          <a:p>
            <a:pPr marL="0" indent="0" eaLnBrk="1" fontAlgn="auto" hangingPunct="1">
              <a:buFontTx/>
              <a:buChar char="-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IRM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(recommandation HAS) =  pour tous les cas de possibilité de revascularisation (volume AVC) si pas de CI</a:t>
            </a:r>
          </a:p>
          <a:p>
            <a:pPr marL="0" indent="0" eaLnBrk="1" fontAlgn="auto" hangingPunct="1">
              <a:buFontTx/>
              <a:buChar char="-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Si CI à l’IRM = scanner cérébral</a:t>
            </a: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 AVC ischémique confirmé : examen des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TSAo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 urgence (ARM ou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angioscanner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 1</a:t>
            </a:r>
            <a:r>
              <a:rPr lang="fr-FR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ère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intention, doppler en 2</a:t>
            </a:r>
            <a:r>
              <a:rPr lang="fr-FR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nde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intention)</a:t>
            </a: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 hémorragie cérébrale : imagerie du polygone de Willis (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angioTDM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ou TOF)</a:t>
            </a:r>
          </a:p>
          <a:p>
            <a:pPr marL="384048" lvl="1" indent="-182880" eaLnBrk="1" fontAlgn="auto" hangingPunct="1"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01168" lvl="1" indent="0" eaLnBrk="1" fontAlgn="auto" hangingPunct="1">
              <a:buFont typeface="Calibri" panose="020F0502020204030204" pitchFamily="34" charset="0"/>
              <a:buNone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eaLnBrk="1" fontAlgn="auto" hangingPunct="1"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Imagerie cérébrale</a:t>
            </a:r>
          </a:p>
        </p:txBody>
      </p:sp>
      <p:sp>
        <p:nvSpPr>
          <p:cNvPr id="34819" name="Espace réservé du contenu 2"/>
          <p:cNvSpPr>
            <a:spLocks noGrp="1"/>
          </p:cNvSpPr>
          <p:nvPr>
            <p:ph idx="1"/>
          </p:nvPr>
        </p:nvSpPr>
        <p:spPr>
          <a:xfrm>
            <a:off x="323850" y="1773238"/>
            <a:ext cx="8229600" cy="3455987"/>
          </a:xfrm>
        </p:spPr>
        <p:txBody>
          <a:bodyPr rtlCol="0">
            <a:normAutofit lnSpcReduction="10000"/>
          </a:bodyPr>
          <a:lstStyle/>
          <a:p>
            <a:pPr marL="384048" lvl="1" indent="-182880" eaLnBrk="1" fontAlgn="auto" hangingPunct="1">
              <a:defRPr/>
            </a:pPr>
            <a:r>
              <a:rPr lang="fr-FR" altLang="fr-FR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Dans l</a:t>
            </a:r>
            <a:r>
              <a:rPr lang="fr-FR" altLang="ja-JP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'</a:t>
            </a:r>
            <a:r>
              <a:rPr lang="fr-FR" altLang="fr-FR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idéal : </a:t>
            </a:r>
            <a:r>
              <a:rPr lang="fr-FR" altLang="fr-FR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IRM cérébrale </a:t>
            </a:r>
            <a:r>
              <a:rPr lang="fr-FR" altLang="fr-FR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avec séquence diffusion, FLAIR, T2*, TOF +/- ARM des TSAo +/- perfusion</a:t>
            </a:r>
          </a:p>
          <a:p>
            <a:pPr marL="384048" lvl="1" indent="-182880" eaLnBrk="1" fontAlgn="auto" hangingPunct="1">
              <a:defRPr/>
            </a:pPr>
            <a:r>
              <a:rPr lang="fr-FR" altLang="fr-FR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Dans la vraie vie : souvent scanner cérébral +/- angioscanner</a:t>
            </a:r>
          </a:p>
          <a:p>
            <a:pPr marL="384048" lvl="1" indent="-182880" eaLnBrk="1" fontAlgn="auto" hangingPunct="1">
              <a:buFont typeface="Arial" panose="020B0604020202020204" pitchFamily="34" charset="0"/>
              <a:buNone/>
              <a:defRPr/>
            </a:pPr>
            <a:endParaRPr lang="fr-FR" altLang="fr-FR" sz="24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eaLnBrk="1" fontAlgn="auto" hangingPunct="1">
              <a:defRPr/>
            </a:pPr>
            <a:r>
              <a:rPr lang="fr-FR" altLang="fr-FR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NB: la TDM est un mauvais examen pour explorer la fosse postérieure (tronc cérébral et cervelet: artéfacts++)</a:t>
            </a:r>
          </a:p>
          <a:p>
            <a:pPr marL="384048" lvl="1" indent="-182880" eaLnBrk="1" fontAlgn="auto" hangingPunct="1">
              <a:defRPr/>
            </a:pPr>
            <a:endParaRPr lang="fr-FR" altLang="fr-FR" sz="24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eaLnBrk="1" fontAlgn="auto" hangingPunct="1">
              <a:defRPr/>
            </a:pPr>
            <a:r>
              <a:rPr lang="fr-FR" altLang="fr-FR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NB: la TDM peut être normale à la phase aiguë d</a:t>
            </a:r>
            <a:r>
              <a:rPr lang="fr-FR" altLang="ja-JP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'</a:t>
            </a:r>
            <a:r>
              <a:rPr lang="fr-FR" altLang="fr-FR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 AVC ischémique</a:t>
            </a:r>
          </a:p>
          <a:p>
            <a:pPr marL="384048" lvl="1" indent="-182880" eaLnBrk="1" fontAlgn="auto" hangingPunct="1">
              <a:defRPr/>
            </a:pPr>
            <a:endParaRPr lang="fr-FR" altLang="fr-FR" sz="24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466725" y="5229225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 algn="ctr" eaLnBrk="1" hangingPunct="1"/>
            <a:r>
              <a:rPr lang="fr-FR" altLang="fr-FR" sz="2800" b="1"/>
              <a:t>Seule l</a:t>
            </a:r>
            <a:r>
              <a:rPr lang="fr-FR" altLang="ja-JP" sz="2800" b="1"/>
              <a:t>'</a:t>
            </a:r>
            <a:r>
              <a:rPr lang="fr-FR" altLang="fr-FR" sz="2800" b="1"/>
              <a:t>imagerie permet de différencier AVC ischémique/hémorragique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IRM vs TDM …</a:t>
            </a:r>
          </a:p>
        </p:txBody>
      </p:sp>
      <p:sp>
        <p:nvSpPr>
          <p:cNvPr id="35843" name="Espace réservé du contenu 7"/>
          <p:cNvSpPr>
            <a:spLocks noGrp="1"/>
          </p:cNvSpPr>
          <p:nvPr>
            <p:ph idx="1"/>
          </p:nvPr>
        </p:nvSpPr>
        <p:spPr>
          <a:xfrm>
            <a:off x="179388" y="2420938"/>
            <a:ext cx="5905500" cy="2232025"/>
          </a:xfrm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grpSp>
        <p:nvGrpSpPr>
          <p:cNvPr id="3" name="Groupe 9"/>
          <p:cNvGrpSpPr>
            <a:grpSpLocks/>
          </p:cNvGrpSpPr>
          <p:nvPr/>
        </p:nvGrpSpPr>
        <p:grpSpPr bwMode="auto">
          <a:xfrm>
            <a:off x="250825" y="2133600"/>
            <a:ext cx="8642350" cy="3671888"/>
            <a:chOff x="-919806" y="2636912"/>
            <a:chExt cx="8175370" cy="3314927"/>
          </a:xfrm>
        </p:grpSpPr>
        <p:sp>
          <p:nvSpPr>
            <p:cNvPr id="35848" name="ZoneTexte 6"/>
            <p:cNvSpPr txBox="1">
              <a:spLocks noChangeArrowheads="1"/>
            </p:cNvSpPr>
            <p:nvPr/>
          </p:nvSpPr>
          <p:spPr bwMode="auto">
            <a:xfrm>
              <a:off x="-919806" y="3936883"/>
              <a:ext cx="2566987" cy="193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sz="2000"/>
                <a:t>Alors que l</a:t>
              </a:r>
              <a:r>
                <a:rPr lang="fr-FR" altLang="ja-JP" sz="2000"/>
                <a:t>'</a:t>
              </a:r>
              <a:r>
                <a:rPr lang="fr-FR" altLang="fr-FR" sz="2000"/>
                <a:t>IRM réalisée au même moment montre bien un AVC ischémique sylvien superficiel droit étendu </a:t>
              </a:r>
            </a:p>
          </p:txBody>
        </p:sp>
        <p:pic>
          <p:nvPicPr>
            <p:cNvPr id="3584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44" r="30103"/>
            <a:stretch>
              <a:fillRect/>
            </a:stretch>
          </p:blipFill>
          <p:spPr bwMode="auto">
            <a:xfrm>
              <a:off x="4597276" y="2636912"/>
              <a:ext cx="2658288" cy="3314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45" name="Groupe 8"/>
          <p:cNvGrpSpPr>
            <a:grpSpLocks/>
          </p:cNvGrpSpPr>
          <p:nvPr/>
        </p:nvGrpSpPr>
        <p:grpSpPr bwMode="auto">
          <a:xfrm>
            <a:off x="204788" y="1954213"/>
            <a:ext cx="6034087" cy="3841750"/>
            <a:chOff x="204788" y="1954213"/>
            <a:chExt cx="6034524" cy="3842458"/>
          </a:xfrm>
        </p:grpSpPr>
        <p:pic>
          <p:nvPicPr>
            <p:cNvPr id="358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2132856"/>
              <a:ext cx="3251488" cy="3663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7" name="ZoneTexte 4"/>
            <p:cNvSpPr txBox="1">
              <a:spLocks noChangeArrowheads="1"/>
            </p:cNvSpPr>
            <p:nvPr/>
          </p:nvSpPr>
          <p:spPr bwMode="auto">
            <a:xfrm>
              <a:off x="204788" y="1954213"/>
              <a:ext cx="2566987" cy="163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sz="2000"/>
                <a:t>Scanner cérébral sans injection: </a:t>
              </a:r>
            </a:p>
            <a:p>
              <a:pPr eaLnBrk="1" hangingPunct="1"/>
              <a:r>
                <a:rPr lang="fr-FR" altLang="fr-FR" sz="2000"/>
                <a:t>Normal </a:t>
              </a:r>
            </a:p>
            <a:p>
              <a:pPr eaLnBrk="1" hangingPunct="1"/>
              <a:r>
                <a:rPr lang="fr-FR" altLang="fr-FR" sz="2000"/>
                <a:t>(réalisé à 2h du début des symptômes)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TDM: Signes précoces d</a:t>
            </a:r>
            <a:r>
              <a:rPr lang="fr-FR" altLang="ja-JP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'</a:t>
            </a:r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infarctus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368425"/>
            <a:ext cx="8229600" cy="42211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fr-FR" altLang="fr-FR" sz="2700" smtClean="0"/>
          </a:p>
          <a:p>
            <a:pPr marL="0" indent="0" eaLnBrk="1" hangingPunct="1">
              <a:lnSpc>
                <a:spcPct val="80000"/>
              </a:lnSpc>
            </a:pPr>
            <a:r>
              <a:rPr lang="fr-FR" altLang="fr-FR" sz="2700" smtClean="0"/>
              <a:t>Dédifférenciation substance blanche/substance grise</a:t>
            </a:r>
          </a:p>
          <a:p>
            <a:pPr marL="0" indent="0" eaLnBrk="1" hangingPunct="1">
              <a:lnSpc>
                <a:spcPct val="80000"/>
              </a:lnSpc>
            </a:pPr>
            <a:endParaRPr lang="fr-FR" altLang="fr-FR" sz="2700" smtClean="0"/>
          </a:p>
          <a:p>
            <a:pPr marL="0" indent="0" eaLnBrk="1" hangingPunct="1">
              <a:lnSpc>
                <a:spcPct val="80000"/>
              </a:lnSpc>
            </a:pPr>
            <a:r>
              <a:rPr lang="fr-FR" altLang="fr-FR" sz="2700" smtClean="0"/>
              <a:t>Effacement des sillons corticaux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fr-FR" altLang="fr-FR" sz="2700" smtClean="0"/>
          </a:p>
          <a:p>
            <a:pPr marL="0" indent="0" eaLnBrk="1" hangingPunct="1">
              <a:lnSpc>
                <a:spcPct val="80000"/>
              </a:lnSpc>
            </a:pPr>
            <a:r>
              <a:rPr lang="fr-FR" altLang="fr-FR" sz="2700" smtClean="0"/>
              <a:t>Artère sylvienne spontanément hyperdense (ou artère basilaire hyperdense): visualisation du thrombus dans l</a:t>
            </a:r>
            <a:r>
              <a:rPr lang="fr-FR" altLang="ja-JP" sz="2700" smtClean="0"/>
              <a:t>'</a:t>
            </a:r>
            <a:r>
              <a:rPr lang="fr-FR" altLang="fr-FR" sz="2700" smtClean="0"/>
              <a:t>artère</a:t>
            </a:r>
          </a:p>
          <a:p>
            <a:pPr marL="0" indent="0" eaLnBrk="1" hangingPunct="1">
              <a:lnSpc>
                <a:spcPct val="80000"/>
              </a:lnSpc>
            </a:pPr>
            <a:endParaRPr lang="fr-FR" altLang="fr-FR" sz="2700" smtClean="0"/>
          </a:p>
          <a:p>
            <a:pPr marL="0" indent="0" eaLnBrk="1" hangingPunct="1">
              <a:lnSpc>
                <a:spcPct val="80000"/>
              </a:lnSpc>
            </a:pPr>
            <a:endParaRPr lang="fr-FR" altLang="fr-FR" sz="2700" smtClean="0"/>
          </a:p>
        </p:txBody>
      </p:sp>
      <p:pic>
        <p:nvPicPr>
          <p:cNvPr id="36868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38340275" y="2147483647"/>
            <a:ext cx="2147483647" cy="214748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2565400"/>
            <a:ext cx="2808288" cy="19431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fr-FR" altLang="fr-FR" sz="3200" smtClean="0"/>
              <a:t>Effacement du noyau lenticulaire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5" t="5357" r="20178" b="4208"/>
          <a:stretch>
            <a:fillRect/>
          </a:stretch>
        </p:blipFill>
        <p:spPr bwMode="auto">
          <a:xfrm>
            <a:off x="2916238" y="333375"/>
            <a:ext cx="5932487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4010025" y="2133600"/>
            <a:ext cx="1871663" cy="1871663"/>
          </a:xfrm>
          <a:prstGeom prst="ellipse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42988" y="1557338"/>
            <a:ext cx="7543800" cy="230981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7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Quand penser à  un AVC ou un AIT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0075" y="63500"/>
            <a:ext cx="5773738" cy="6794500"/>
          </a:xfrm>
        </p:spPr>
      </p:pic>
      <p:sp>
        <p:nvSpPr>
          <p:cNvPr id="38915" name="ZoneTexte 4"/>
          <p:cNvSpPr txBox="1">
            <a:spLocks noChangeArrowheads="1"/>
          </p:cNvSpPr>
          <p:nvPr/>
        </p:nvSpPr>
        <p:spPr bwMode="auto">
          <a:xfrm>
            <a:off x="15875" y="2565400"/>
            <a:ext cx="31400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3200"/>
              <a:t>Effacement des sillons corticaux à gauche </a:t>
            </a:r>
          </a:p>
        </p:txBody>
      </p:sp>
      <p:sp>
        <p:nvSpPr>
          <p:cNvPr id="4" name="Ellipse 3"/>
          <p:cNvSpPr/>
          <p:nvPr/>
        </p:nvSpPr>
        <p:spPr>
          <a:xfrm>
            <a:off x="6659563" y="1268413"/>
            <a:ext cx="1873250" cy="4681537"/>
          </a:xfrm>
          <a:prstGeom prst="ellipse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3100" y="17463"/>
            <a:ext cx="5700713" cy="6840537"/>
          </a:xfrm>
        </p:spPr>
      </p:pic>
      <p:sp>
        <p:nvSpPr>
          <p:cNvPr id="39939" name="ZoneTexte 4"/>
          <p:cNvSpPr txBox="1">
            <a:spLocks noChangeArrowheads="1"/>
          </p:cNvSpPr>
          <p:nvPr/>
        </p:nvSpPr>
        <p:spPr bwMode="auto">
          <a:xfrm>
            <a:off x="0" y="2852738"/>
            <a:ext cx="326866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3200"/>
              <a:t>Hyperdensité spontanée de l</a:t>
            </a:r>
            <a:r>
              <a:rPr lang="fr-FR" altLang="ja-JP" sz="3200"/>
              <a:t>'</a:t>
            </a:r>
            <a:r>
              <a:rPr lang="fr-FR" altLang="fr-FR" sz="3200"/>
              <a:t>artère sylvienne gauche 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5940425" y="2125663"/>
            <a:ext cx="719138" cy="719137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7188"/>
            <a:ext cx="77724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Évolution du scanner en cas d</a:t>
            </a:r>
            <a:r>
              <a:rPr lang="fr-FR" altLang="ja-JP" sz="32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'</a:t>
            </a:r>
            <a:r>
              <a:rPr lang="fr-FR" sz="32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AVC ischémique constitué</a:t>
            </a:r>
          </a:p>
        </p:txBody>
      </p:sp>
      <p:pic>
        <p:nvPicPr>
          <p:cNvPr id="40963" name="Picture 4" descr="AVC I dans le temp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600200"/>
            <a:ext cx="4830763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oneTexte 4"/>
          <p:cNvSpPr txBox="1">
            <a:spLocks noChangeArrowheads="1"/>
          </p:cNvSpPr>
          <p:nvPr/>
        </p:nvSpPr>
        <p:spPr bwMode="auto">
          <a:xfrm>
            <a:off x="452438" y="1300163"/>
            <a:ext cx="8442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000"/>
              <a:t>IRM cérébrale séquence </a:t>
            </a:r>
            <a:r>
              <a:rPr lang="fr-FR" altLang="fr-FR" sz="2000" b="1"/>
              <a:t>de diffusion</a:t>
            </a:r>
            <a:r>
              <a:rPr lang="fr-FR" altLang="fr-FR" sz="2000"/>
              <a:t>: infarctus sylvien superficiel gauche récent</a:t>
            </a:r>
          </a:p>
        </p:txBody>
      </p:sp>
      <p:sp>
        <p:nvSpPr>
          <p:cNvPr id="41987" name="ZoneTexte 6"/>
          <p:cNvSpPr txBox="1">
            <a:spLocks noChangeArrowheads="1"/>
          </p:cNvSpPr>
          <p:nvPr/>
        </p:nvSpPr>
        <p:spPr bwMode="auto">
          <a:xfrm>
            <a:off x="2124075" y="6489700"/>
            <a:ext cx="85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/>
              <a:t>B1000</a:t>
            </a:r>
          </a:p>
        </p:txBody>
      </p:sp>
      <p:sp>
        <p:nvSpPr>
          <p:cNvPr id="41988" name="ZoneTexte 7"/>
          <p:cNvSpPr txBox="1">
            <a:spLocks noChangeArrowheads="1"/>
          </p:cNvSpPr>
          <p:nvPr/>
        </p:nvSpPr>
        <p:spPr bwMode="auto">
          <a:xfrm>
            <a:off x="6516688" y="6489700"/>
            <a:ext cx="719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/>
              <a:t>ADC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</a:rPr>
              <a:t>IRM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ea typeface="ＭＳ Ｐゴシック" charset="0"/>
            </a:endParaRPr>
          </a:p>
        </p:txBody>
      </p:sp>
      <p:pic>
        <p:nvPicPr>
          <p:cNvPr id="4199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2" r="23772"/>
          <a:stretch>
            <a:fillRect/>
          </a:stretch>
        </p:blipFill>
        <p:spPr>
          <a:xfrm>
            <a:off x="0" y="1916113"/>
            <a:ext cx="3646488" cy="4525962"/>
          </a:xfrm>
        </p:spPr>
      </p:pic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2" r="23772"/>
          <a:stretch>
            <a:fillRect/>
          </a:stretch>
        </p:blipFill>
        <p:spPr bwMode="auto">
          <a:xfrm>
            <a:off x="4975225" y="1919288"/>
            <a:ext cx="364648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2" r="23772"/>
          <a:stretch>
            <a:fillRect/>
          </a:stretch>
        </p:blipFill>
        <p:spPr bwMode="auto">
          <a:xfrm>
            <a:off x="2436813" y="1844675"/>
            <a:ext cx="36480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ZoneTexte 4"/>
          <p:cNvSpPr txBox="1">
            <a:spLocks noChangeArrowheads="1"/>
          </p:cNvSpPr>
          <p:nvPr/>
        </p:nvSpPr>
        <p:spPr bwMode="auto">
          <a:xfrm>
            <a:off x="971550" y="692150"/>
            <a:ext cx="714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000"/>
              <a:t>IRM cérébrale séquence FLAIR : infarctus sylvien superficiel gauche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oneTexte 4"/>
          <p:cNvSpPr txBox="1">
            <a:spLocks noChangeArrowheads="1"/>
          </p:cNvSpPr>
          <p:nvPr/>
        </p:nvSpPr>
        <p:spPr bwMode="auto">
          <a:xfrm>
            <a:off x="522288" y="1084263"/>
            <a:ext cx="728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000"/>
              <a:t>IRM cérébrale séquence TOF: Occlusion de l</a:t>
            </a:r>
            <a:r>
              <a:rPr lang="fr-FR" altLang="ja-JP" sz="2000"/>
              <a:t>'</a:t>
            </a:r>
            <a:r>
              <a:rPr lang="fr-FR" altLang="fr-FR" sz="2000"/>
              <a:t>artère sylvienne gauche </a:t>
            </a:r>
          </a:p>
        </p:txBody>
      </p:sp>
      <p:pic>
        <p:nvPicPr>
          <p:cNvPr id="4403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3" t="30507" r="20323" b="29749"/>
          <a:stretch>
            <a:fillRect/>
          </a:stretch>
        </p:blipFill>
        <p:spPr>
          <a:xfrm>
            <a:off x="1403350" y="2205038"/>
            <a:ext cx="6362700" cy="2786062"/>
          </a:xfrm>
        </p:spPr>
      </p:pic>
      <p:cxnSp>
        <p:nvCxnSpPr>
          <p:cNvPr id="3" name="Connecteur droit avec flèche 2"/>
          <p:cNvCxnSpPr/>
          <p:nvPr/>
        </p:nvCxnSpPr>
        <p:spPr>
          <a:xfrm flipH="1">
            <a:off x="5435600" y="2492375"/>
            <a:ext cx="865188" cy="576263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Autre exemple</a:t>
            </a:r>
            <a:b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</a:b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B1000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7938" y="1846263"/>
            <a:ext cx="6632575" cy="4022725"/>
          </a:xfrm>
        </p:spPr>
      </p:pic>
      <p:cxnSp>
        <p:nvCxnSpPr>
          <p:cNvPr id="4" name="Connecteur droit avec flèche 3"/>
          <p:cNvCxnSpPr/>
          <p:nvPr/>
        </p:nvCxnSpPr>
        <p:spPr>
          <a:xfrm>
            <a:off x="2987675" y="2852738"/>
            <a:ext cx="1008063" cy="504825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ADC</a:t>
            </a:r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7938" y="1846263"/>
            <a:ext cx="6632575" cy="4022725"/>
          </a:xfrm>
        </p:spPr>
      </p:pic>
      <p:cxnSp>
        <p:nvCxnSpPr>
          <p:cNvPr id="4" name="Connecteur droit avec flèche 3"/>
          <p:cNvCxnSpPr/>
          <p:nvPr/>
        </p:nvCxnSpPr>
        <p:spPr>
          <a:xfrm>
            <a:off x="3059113" y="2924175"/>
            <a:ext cx="1008062" cy="504825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FLAIR, présence de flux lents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7938" y="1846263"/>
            <a:ext cx="6632575" cy="4022725"/>
          </a:xfrm>
        </p:spPr>
      </p:pic>
      <p:sp>
        <p:nvSpPr>
          <p:cNvPr id="2" name="Ellipse 1"/>
          <p:cNvSpPr/>
          <p:nvPr/>
        </p:nvSpPr>
        <p:spPr>
          <a:xfrm>
            <a:off x="2843213" y="3284538"/>
            <a:ext cx="1512887" cy="1728787"/>
          </a:xfrm>
          <a:prstGeom prst="ellipse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287338"/>
            <a:ext cx="8964612" cy="1449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Autre patient</a:t>
            </a:r>
            <a:b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B1000, petite lésion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jonctionnelle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8131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0850" y="2351088"/>
            <a:ext cx="3024188" cy="3048000"/>
          </a:xfrm>
        </p:spPr>
      </p:pic>
      <p:pic>
        <p:nvPicPr>
          <p:cNvPr id="48132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2349500"/>
            <a:ext cx="30321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349500"/>
            <a:ext cx="29337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755650" y="3141663"/>
            <a:ext cx="1008063" cy="504825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3713163" y="3459163"/>
            <a:ext cx="1008062" cy="504825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6875463" y="3367088"/>
            <a:ext cx="1008062" cy="504825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Diagnostic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179388" y="2133600"/>
            <a:ext cx="8435975" cy="3671888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fr-FR" altLang="fr-FR" smtClean="0"/>
              <a:t>Les principaux signes d'alerte sont la survenue </a:t>
            </a:r>
            <a:r>
              <a:rPr lang="fr-FR" altLang="fr-FR" b="1" smtClean="0"/>
              <a:t>BRUTALE :</a:t>
            </a:r>
          </a:p>
          <a:p>
            <a:pPr lvl="1" eaLnBrk="1" hangingPunct="1">
              <a:lnSpc>
                <a:spcPct val="110000"/>
              </a:lnSpc>
            </a:pPr>
            <a:r>
              <a:rPr lang="fr-FR" altLang="fr-FR" smtClean="0"/>
              <a:t>D'une </a:t>
            </a:r>
            <a:r>
              <a:rPr lang="fr-FR" altLang="fr-FR" b="1" smtClean="0"/>
              <a:t>faiblesse</a:t>
            </a:r>
            <a:r>
              <a:rPr lang="fr-FR" altLang="fr-FR" smtClean="0"/>
              <a:t> ou d'un </a:t>
            </a:r>
            <a:r>
              <a:rPr lang="fr-FR" altLang="fr-FR" b="1" smtClean="0"/>
              <a:t>engourdissement</a:t>
            </a:r>
            <a:r>
              <a:rPr lang="fr-FR" altLang="fr-FR" smtClean="0"/>
              <a:t> uni- ou bilatéral</a:t>
            </a:r>
          </a:p>
          <a:p>
            <a:pPr lvl="1" eaLnBrk="1" hangingPunct="1">
              <a:lnSpc>
                <a:spcPct val="110000"/>
              </a:lnSpc>
            </a:pPr>
            <a:r>
              <a:rPr lang="fr-FR" altLang="fr-FR" smtClean="0"/>
              <a:t>D’un </a:t>
            </a:r>
            <a:r>
              <a:rPr lang="fr-FR" altLang="fr-FR" b="1" smtClean="0"/>
              <a:t>trouble élocutoire </a:t>
            </a:r>
            <a:r>
              <a:rPr lang="fr-FR" altLang="fr-FR" smtClean="0"/>
              <a:t>(expression ou compréhension) </a:t>
            </a:r>
          </a:p>
          <a:p>
            <a:pPr lvl="1" eaLnBrk="1" hangingPunct="1">
              <a:lnSpc>
                <a:spcPct val="110000"/>
              </a:lnSpc>
            </a:pPr>
            <a:r>
              <a:rPr lang="fr-FR" altLang="fr-FR" smtClean="0"/>
              <a:t>D'une perte de l</a:t>
            </a:r>
            <a:r>
              <a:rPr lang="fr-FR" altLang="fr-FR" b="1" smtClean="0"/>
              <a:t>'équilibre</a:t>
            </a:r>
            <a:r>
              <a:rPr lang="fr-FR" altLang="fr-FR" smtClean="0"/>
              <a:t>, d'une instabilité de la marche ou de chutes inexpliquées, en particulier </a:t>
            </a:r>
            <a:r>
              <a:rPr lang="fr-FR" altLang="fr-FR" b="1" smtClean="0"/>
              <a:t>en association avec l'un des symptômes précédents.</a:t>
            </a:r>
          </a:p>
          <a:p>
            <a:pPr lvl="1" eaLnBrk="1" hangingPunct="1">
              <a:lnSpc>
                <a:spcPct val="110000"/>
              </a:lnSpc>
            </a:pPr>
            <a:r>
              <a:rPr lang="fr-FR" altLang="fr-FR" smtClean="0"/>
              <a:t>D'une</a:t>
            </a:r>
            <a:r>
              <a:rPr lang="fr-FR" altLang="fr-FR" b="1" smtClean="0"/>
              <a:t> céphalée </a:t>
            </a:r>
            <a:r>
              <a:rPr lang="fr-FR" altLang="fr-FR" smtClean="0"/>
              <a:t>sévère, soudaine et inhabituelle associée à un signe focal</a:t>
            </a:r>
          </a:p>
          <a:p>
            <a:pPr lvl="1" eaLnBrk="1" hangingPunct="1">
              <a:lnSpc>
                <a:spcPct val="110000"/>
              </a:lnSpc>
            </a:pPr>
            <a:r>
              <a:rPr lang="fr-FR" altLang="fr-FR" smtClean="0"/>
              <a:t>D'une diminution ou d'une </a:t>
            </a:r>
            <a:r>
              <a:rPr lang="fr-FR" altLang="fr-FR" b="1" smtClean="0"/>
              <a:t>perte de vision </a:t>
            </a:r>
            <a:r>
              <a:rPr lang="fr-FR" altLang="fr-FR" smtClean="0"/>
              <a:t>uni ou bilatérale: </a:t>
            </a:r>
          </a:p>
          <a:p>
            <a:pPr lvl="2" eaLnBrk="1" hangingPunct="1">
              <a:lnSpc>
                <a:spcPct val="110000"/>
              </a:lnSpc>
            </a:pPr>
            <a:r>
              <a:rPr lang="fr-FR" altLang="fr-FR" smtClean="0"/>
              <a:t>Hémianopsie latérale homonyme</a:t>
            </a:r>
          </a:p>
          <a:p>
            <a:pPr lvl="2" eaLnBrk="1" hangingPunct="1">
              <a:lnSpc>
                <a:spcPct val="110000"/>
              </a:lnSpc>
            </a:pPr>
            <a:r>
              <a:rPr lang="fr-FR" altLang="fr-FR" smtClean="0"/>
              <a:t>Cécité monoculaire / Amaurose transitoire → </a:t>
            </a:r>
            <a:r>
              <a:rPr lang="fr-FR" altLang="fr-FR" b="1" smtClean="0"/>
              <a:t>accident rétinien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lang="fr-FR" altLang="fr-FR" b="1" smtClean="0"/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lang="fr-FR" altLang="fr-FR" b="1" smtClean="0"/>
          </a:p>
          <a:p>
            <a:pPr eaLnBrk="1" hangingPunct="1">
              <a:lnSpc>
                <a:spcPct val="110000"/>
              </a:lnSpc>
            </a:pPr>
            <a:endParaRPr lang="fr-FR" altLang="fr-FR" sz="2200" smtClean="0"/>
          </a:p>
        </p:txBody>
      </p:sp>
      <p:pic>
        <p:nvPicPr>
          <p:cNvPr id="1229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724400"/>
            <a:ext cx="281305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http://www.leparisien.fr/images/2012/10/30/2278307_avc-9f212163231-w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2087562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FLAIR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450" y="2263775"/>
            <a:ext cx="2846388" cy="316865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263775"/>
            <a:ext cx="268605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263775"/>
            <a:ext cx="256222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793750" y="5580063"/>
            <a:ext cx="2506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2800"/>
              <a:t>Occlusion ACI g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4733925" y="5580063"/>
            <a:ext cx="38671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2800"/>
              <a:t>Nombreux flux lents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331913" y="3170238"/>
            <a:ext cx="642937" cy="360362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7534275" y="3068638"/>
            <a:ext cx="982663" cy="1728787"/>
          </a:xfrm>
          <a:prstGeom prst="ellipse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741863" y="3017838"/>
            <a:ext cx="982662" cy="1728787"/>
          </a:xfrm>
          <a:prstGeom prst="ellipse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TOF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0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989138"/>
            <a:ext cx="4343400" cy="3952875"/>
          </a:xfrm>
        </p:spPr>
      </p:pic>
      <p:sp>
        <p:nvSpPr>
          <p:cNvPr id="5" name="Ellipse 4"/>
          <p:cNvSpPr/>
          <p:nvPr/>
        </p:nvSpPr>
        <p:spPr>
          <a:xfrm>
            <a:off x="4932363" y="2952750"/>
            <a:ext cx="1295400" cy="3241675"/>
          </a:xfrm>
          <a:prstGeom prst="ellipse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067175" y="1049338"/>
            <a:ext cx="4608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2800"/>
              <a:t>Occlusion carotido sylvienne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Perfusion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2227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2647950"/>
            <a:ext cx="2322513" cy="2720975"/>
          </a:xfrm>
        </p:spPr>
      </p:pic>
      <p:pic>
        <p:nvPicPr>
          <p:cNvPr id="52228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649538"/>
            <a:ext cx="2368550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2655888"/>
            <a:ext cx="21780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2655888"/>
            <a:ext cx="2408237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9"/>
          <p:cNvGrpSpPr>
            <a:grpSpLocks/>
          </p:cNvGrpSpPr>
          <p:nvPr/>
        </p:nvGrpSpPr>
        <p:grpSpPr bwMode="auto">
          <a:xfrm>
            <a:off x="5680075" y="0"/>
            <a:ext cx="3448050" cy="2133600"/>
            <a:chOff x="5680198" y="0"/>
            <a:chExt cx="3447340" cy="2132856"/>
          </a:xfrm>
        </p:grpSpPr>
        <p:pic>
          <p:nvPicPr>
            <p:cNvPr id="52232" name="Espace réservé du contenu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871" y="0"/>
              <a:ext cx="2116667" cy="2132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3" name="ZoneTexte 8"/>
            <p:cNvSpPr txBox="1">
              <a:spLocks noChangeArrowheads="1"/>
            </p:cNvSpPr>
            <p:nvPr/>
          </p:nvSpPr>
          <p:spPr bwMode="auto">
            <a:xfrm>
              <a:off x="5680198" y="74477"/>
              <a:ext cx="15863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FR" altLang="fr-FR" sz="2400"/>
                <a:t>Diffusion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2388" y="1846263"/>
            <a:ext cx="6543675" cy="4022725"/>
          </a:xfrm>
        </p:spPr>
      </p:pic>
      <p:sp>
        <p:nvSpPr>
          <p:cNvPr id="53251" name="ZoneTexte 4"/>
          <p:cNvSpPr txBox="1">
            <a:spLocks noChangeArrowheads="1"/>
          </p:cNvSpPr>
          <p:nvPr/>
        </p:nvSpPr>
        <p:spPr bwMode="auto">
          <a:xfrm>
            <a:off x="471488" y="560388"/>
            <a:ext cx="5927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000"/>
              <a:t>IRM cérébrale séquence T2*</a:t>
            </a:r>
          </a:p>
          <a:p>
            <a:pPr eaLnBrk="1" hangingPunct="1"/>
            <a:r>
              <a:rPr lang="fr-FR" altLang="fr-FR" sz="2000"/>
              <a:t>Petit hématome pariétal droit et microbleeds multiples 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 flipH="1">
            <a:off x="5502275" y="4292600"/>
            <a:ext cx="863600" cy="576263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u contenu 2"/>
          <p:cNvSpPr>
            <a:spLocks noGrp="1"/>
          </p:cNvSpPr>
          <p:nvPr>
            <p:ph idx="1"/>
          </p:nvPr>
        </p:nvSpPr>
        <p:spPr>
          <a:xfrm>
            <a:off x="323850" y="692150"/>
            <a:ext cx="8229600" cy="965200"/>
          </a:xfrm>
        </p:spPr>
        <p:txBody>
          <a:bodyPr/>
          <a:lstStyle/>
          <a:p>
            <a:pPr algn="ctr" eaLnBrk="1" hangingPunct="1">
              <a:buFont typeface="Calibri" panose="020F0502020204030204" pitchFamily="34" charset="0"/>
              <a:buNone/>
            </a:pPr>
            <a:r>
              <a:rPr lang="fr-FR" altLang="fr-FR" smtClean="0"/>
              <a:t>Et JAMAIS d’ASPIRINE AVANT UNE IMAGERIE, même si déficit transitoire !!!!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268538" y="5661025"/>
            <a:ext cx="4679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3600" b="1">
                <a:solidFill>
                  <a:schemeClr val="accent1"/>
                </a:solidFill>
              </a:rPr>
              <a:t>Hématome possible !!!!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r="21503"/>
          <a:stretch>
            <a:fillRect/>
          </a:stretch>
        </p:blipFill>
        <p:spPr bwMode="auto">
          <a:xfrm>
            <a:off x="2627313" y="1844675"/>
            <a:ext cx="3698875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Vaisseaux du cou</a:t>
            </a:r>
          </a:p>
        </p:txBody>
      </p:sp>
      <p:sp>
        <p:nvSpPr>
          <p:cNvPr id="55299" name="Espace réservé du contenu 2"/>
          <p:cNvSpPr>
            <a:spLocks noGrp="1"/>
          </p:cNvSpPr>
          <p:nvPr>
            <p:ph idx="1"/>
          </p:nvPr>
        </p:nvSpPr>
        <p:spPr>
          <a:xfrm>
            <a:off x="822325" y="1989138"/>
            <a:ext cx="7543800" cy="4022725"/>
          </a:xfrm>
        </p:spPr>
        <p:txBody>
          <a:bodyPr/>
          <a:lstStyle/>
          <a:p>
            <a:pPr eaLnBrk="1" hangingPunct="1"/>
            <a:r>
              <a:rPr lang="fr-FR" altLang="fr-FR" sz="3200" smtClean="0"/>
              <a:t>Exploration des vaisseaux du cou: </a:t>
            </a:r>
          </a:p>
          <a:p>
            <a:pPr lvl="1" eaLnBrk="1" hangingPunct="1"/>
            <a:r>
              <a:rPr lang="fr-FR" altLang="fr-FR" sz="2400" smtClean="0"/>
              <a:t>Par écho-doppler, angio-IRM des vaisseaux cervico-encéphaliques (gadolinium) ou angioscanner des TSAO (iode)</a:t>
            </a:r>
          </a:p>
          <a:p>
            <a:pPr lvl="1" eaLnBrk="1" hangingPunct="1"/>
            <a:r>
              <a:rPr lang="fr-FR" altLang="fr-FR" sz="2400" smtClean="0"/>
              <a:t>Réalisée précocement devant tout AVC ischémique </a:t>
            </a:r>
          </a:p>
          <a:p>
            <a:pPr lvl="1" eaLnBrk="1" hangingPunct="1"/>
            <a:r>
              <a:rPr lang="fr-FR" altLang="fr-FR" sz="2400" smtClean="0"/>
              <a:t>URGENTE devant AIT, infarctus mineur, infarctus fluctuant ou évolutif, infarctus hémodynamique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fr-FR" altLang="fr-FR" smtClean="0"/>
          </a:p>
          <a:p>
            <a:pPr lvl="1" algn="r" eaLnBrk="1" hangingPunct="1">
              <a:buFont typeface="Arial" panose="020B0604020202020204" pitchFamily="34" charset="0"/>
              <a:buNone/>
            </a:pPr>
            <a:r>
              <a:rPr lang="fr-FR" altLang="fr-FR" i="1" smtClean="0"/>
              <a:t>(recommandations HAS)</a:t>
            </a:r>
          </a:p>
          <a:p>
            <a:pPr eaLnBrk="1" hangingPunct="1"/>
            <a:endParaRPr lang="fr-FR" alt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388" y="404813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Exemple: sténose serrée athéromateuse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4" r="31609"/>
          <a:stretch>
            <a:fillRect/>
          </a:stretch>
        </p:blipFill>
        <p:spPr bwMode="auto">
          <a:xfrm>
            <a:off x="684213" y="1465263"/>
            <a:ext cx="4103687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9" r="30836"/>
          <a:stretch>
            <a:fillRect/>
          </a:stretch>
        </p:blipFill>
        <p:spPr bwMode="auto">
          <a:xfrm>
            <a:off x="4787900" y="1465263"/>
            <a:ext cx="3960813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2555875" y="4292600"/>
            <a:ext cx="576263" cy="576263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588125" y="4365625"/>
            <a:ext cx="576263" cy="576263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4" r="22357"/>
          <a:stretch>
            <a:fillRect/>
          </a:stretch>
        </p:blipFill>
        <p:spPr bwMode="auto">
          <a:xfrm>
            <a:off x="2627313" y="1581150"/>
            <a:ext cx="5976937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179388" y="404813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Exemple: dissection carotidienne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5600" y="3068638"/>
            <a:ext cx="865188" cy="2376487"/>
          </a:xfrm>
          <a:prstGeom prst="rect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179388" y="404813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Exemple: sténose du tronc basilaire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8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1804" r="19376" b="1804"/>
          <a:stretch>
            <a:fillRect/>
          </a:stretch>
        </p:blipFill>
        <p:spPr>
          <a:xfrm>
            <a:off x="2195513" y="1989138"/>
            <a:ext cx="4608512" cy="4522787"/>
          </a:xfrm>
        </p:spPr>
      </p:pic>
      <p:sp>
        <p:nvSpPr>
          <p:cNvPr id="5" name="Ellipse 4"/>
          <p:cNvSpPr/>
          <p:nvPr/>
        </p:nvSpPr>
        <p:spPr>
          <a:xfrm>
            <a:off x="4211638" y="3933825"/>
            <a:ext cx="576262" cy="57467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>
                <a:solidFill>
                  <a:schemeClr val="tx1"/>
                </a:solidFill>
                <a:latin typeface="Calibri" pitchFamily="34" charset="0"/>
              </a:rPr>
              <a:t>Prise en charge thérapeutique aux urgences</a:t>
            </a:r>
          </a:p>
        </p:txBody>
      </p:sp>
      <p:sp>
        <p:nvSpPr>
          <p:cNvPr id="39939" name="Espace réservé du contenu 2"/>
          <p:cNvSpPr>
            <a:spLocks noGrp="1"/>
          </p:cNvSpPr>
          <p:nvPr>
            <p:ph idx="1"/>
          </p:nvPr>
        </p:nvSpPr>
        <p:spPr>
          <a:xfrm>
            <a:off x="0" y="1557338"/>
            <a:ext cx="8229600" cy="5151437"/>
          </a:xfrm>
        </p:spPr>
        <p:txBody>
          <a:bodyPr rtlCol="0">
            <a:normAutofit lnSpcReduction="10000"/>
          </a:bodyPr>
          <a:lstStyle/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Alité</a:t>
            </a:r>
          </a:p>
          <a:p>
            <a:pPr marL="384048" lvl="1" indent="-182880" eaLnBrk="1" fontAlgn="auto" hangingPunct="1">
              <a:lnSpc>
                <a:spcPct val="80000"/>
              </a:lnSpc>
              <a:defRPr/>
            </a:pPr>
            <a:r>
              <a:rPr lang="fr-FR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 AVC ischémique </a:t>
            </a:r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à plat strict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(au moins jusqu</a:t>
            </a:r>
            <a:r>
              <a:rPr lang="fr-FR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'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à la réalisation d</a:t>
            </a:r>
            <a:r>
              <a:rPr lang="fr-FR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'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une exploration des vaisseaux du cou)</a:t>
            </a:r>
          </a:p>
          <a:p>
            <a:pPr marL="566928" lvl="2" indent="-182880" eaLnBrk="1" fontAlgn="auto" hangingPunct="1">
              <a:lnSpc>
                <a:spcPct val="80000"/>
              </a:lnSpc>
              <a:defRPr/>
            </a:pP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Favoriser la perfusion cérébrale</a:t>
            </a:r>
          </a:p>
          <a:p>
            <a:pPr marL="566928" lvl="2" indent="-182880" eaLnBrk="1" fontAlgn="auto" hangingPunct="1">
              <a:lnSpc>
                <a:spcPct val="80000"/>
              </a:lnSpc>
              <a:defRPr/>
            </a:pP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Éviter la récidive si AVC hémodynamique</a:t>
            </a:r>
          </a:p>
          <a:p>
            <a:pPr marL="566928" lvl="2" indent="-182880" eaLnBrk="1" fontAlgn="auto" hangingPunct="1">
              <a:lnSpc>
                <a:spcPct val="80000"/>
              </a:lnSpc>
              <a:defRPr/>
            </a:pP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Sauf si mauvaise tolérance, vomissements </a:t>
            </a:r>
          </a:p>
          <a:p>
            <a:pPr marL="384048" lvl="1" indent="-182880" eaLnBrk="1" fontAlgn="auto" hangingPunct="1">
              <a:lnSpc>
                <a:spcPct val="80000"/>
              </a:lnSpc>
              <a:defRPr/>
            </a:pPr>
            <a:r>
              <a:rPr lang="fr-FR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 hémorragie</a:t>
            </a:r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Redressé à 45° </a:t>
            </a:r>
          </a:p>
          <a:p>
            <a:pPr marL="566928" lvl="2" indent="-182880" eaLnBrk="1" fontAlgn="auto" hangingPunct="1">
              <a:lnSpc>
                <a:spcPct val="80000"/>
              </a:lnSpc>
              <a:defRPr/>
            </a:pP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Lutter contre l</a:t>
            </a:r>
            <a:r>
              <a:rPr lang="fr-FR" altLang="ja-JP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'</a:t>
            </a: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œdème</a:t>
            </a: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jeun car risque de fausse route </a:t>
            </a: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 à plat +/- hémiplégie avec atteinte faciale, alitement, troubles de la vigilance, AVC du tronc (Wallenberg)…</a:t>
            </a: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Sonde </a:t>
            </a:r>
            <a:r>
              <a:rPr lang="fr-F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naso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-gastrique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aspiration douce si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vomissements uniquement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 indent="0" eaLnBrk="1" fontAlgn="auto" hangingPunct="1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None/>
              <a:defRPr/>
            </a:pPr>
            <a:r>
              <a:rPr lang="fr-FR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Sonde vésicale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 rétention aiguë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urines uniquement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endParaRPr lang="fr-FR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539750" y="44450"/>
            <a:ext cx="7543800" cy="1368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AIT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822325" y="1846263"/>
            <a:ext cx="7543800" cy="4462462"/>
          </a:xfrm>
        </p:spPr>
        <p:txBody>
          <a:bodyPr/>
          <a:lstStyle/>
          <a:p>
            <a:pPr eaLnBrk="1" hangingPunct="1"/>
            <a:r>
              <a:rPr lang="fr-FR" altLang="fr-FR" sz="2800" smtClean="0"/>
              <a:t>Définition AIT (2004): </a:t>
            </a:r>
          </a:p>
          <a:p>
            <a:pPr lvl="1" eaLnBrk="1" hangingPunct="1"/>
            <a:r>
              <a:rPr lang="fr-FR" altLang="fr-FR" sz="2400" smtClean="0"/>
              <a:t>épisode bref de dysfonction neurologique dû à une ischémie focale cérébrale ou rétinienne, </a:t>
            </a:r>
          </a:p>
          <a:p>
            <a:pPr lvl="1" eaLnBrk="1" hangingPunct="1"/>
            <a:r>
              <a:rPr lang="fr-FR" altLang="fr-FR" sz="2400" smtClean="0"/>
              <a:t>dont les symptômes cliniques durent </a:t>
            </a:r>
            <a:r>
              <a:rPr lang="fr-FR" altLang="fr-FR" sz="2400" b="1" smtClean="0"/>
              <a:t>typiquement moins d</a:t>
            </a:r>
            <a:r>
              <a:rPr lang="fr-FR" altLang="ja-JP" sz="2400" b="1" smtClean="0"/>
              <a:t>'</a:t>
            </a:r>
            <a:r>
              <a:rPr lang="fr-FR" altLang="fr-FR" sz="2400" b="1" smtClean="0"/>
              <a:t>une heure</a:t>
            </a:r>
            <a:r>
              <a:rPr lang="fr-FR" altLang="fr-FR" sz="2400" smtClean="0"/>
              <a:t>,</a:t>
            </a:r>
          </a:p>
          <a:p>
            <a:pPr lvl="1" eaLnBrk="1" hangingPunct="1"/>
            <a:r>
              <a:rPr lang="fr-FR" altLang="fr-FR" sz="2400" b="1" smtClean="0"/>
              <a:t>sans preuve d</a:t>
            </a:r>
            <a:r>
              <a:rPr lang="fr-FR" altLang="ja-JP" sz="2400" b="1" smtClean="0"/>
              <a:t>'</a:t>
            </a:r>
            <a:r>
              <a:rPr lang="fr-FR" altLang="fr-FR" sz="2400" b="1" smtClean="0"/>
              <a:t>infarctus aigu à l</a:t>
            </a:r>
            <a:r>
              <a:rPr lang="fr-FR" altLang="ja-JP" sz="2400" b="1" smtClean="0"/>
              <a:t>'</a:t>
            </a:r>
            <a:r>
              <a:rPr lang="fr-FR" altLang="fr-FR" sz="2400" b="1" smtClean="0"/>
              <a:t>imagerie cérébrale</a:t>
            </a:r>
            <a:r>
              <a:rPr lang="fr-FR" altLang="fr-FR" sz="2400" smtClean="0"/>
              <a:t> </a:t>
            </a:r>
            <a:endParaRPr lang="fr-FR" altLang="fr-FR" sz="2800" b="1" smtClean="0"/>
          </a:p>
          <a:p>
            <a:pPr eaLnBrk="1" hangingPunct="1"/>
            <a:r>
              <a:rPr lang="fr-FR" altLang="fr-FR" sz="2800" smtClean="0"/>
              <a:t>C</a:t>
            </a:r>
            <a:r>
              <a:rPr lang="fr-FR" altLang="ja-JP" sz="2800" smtClean="0"/>
              <a:t>'</a:t>
            </a:r>
            <a:r>
              <a:rPr lang="fr-FR" altLang="fr-FR" sz="2800" smtClean="0"/>
              <a:t>est un signe d</a:t>
            </a:r>
            <a:r>
              <a:rPr lang="fr-FR" altLang="ja-JP" sz="2800" smtClean="0"/>
              <a:t>'</a:t>
            </a:r>
            <a:r>
              <a:rPr lang="fr-FR" altLang="fr-FR" sz="2800" smtClean="0"/>
              <a:t>alerte +++ </a:t>
            </a:r>
          </a:p>
          <a:p>
            <a:pPr lvl="1" eaLnBrk="1" hangingPunct="1"/>
            <a:r>
              <a:rPr lang="fr-FR" altLang="fr-FR" sz="2400" smtClean="0"/>
              <a:t>risque élevé de survenue d</a:t>
            </a:r>
            <a:r>
              <a:rPr lang="fr-FR" altLang="ja-JP" sz="2400" smtClean="0"/>
              <a:t>'</a:t>
            </a:r>
            <a:r>
              <a:rPr lang="fr-FR" altLang="fr-FR" sz="2400" smtClean="0"/>
              <a:t>AVC ischémique constitué, surtout dans les heures ou les jours qui suivent un AVC</a:t>
            </a:r>
          </a:p>
          <a:p>
            <a:pPr lvl="1" eaLnBrk="1" hangingPunct="1"/>
            <a:r>
              <a:rPr lang="fr-FR" altLang="fr-FR" sz="2400" smtClean="0"/>
              <a:t>30% des AVC ont fait un AIT la semaine précédente</a:t>
            </a:r>
          </a:p>
          <a:p>
            <a:pPr lvl="1" eaLnBrk="1" hangingPunct="1"/>
            <a:r>
              <a:rPr lang="fr-FR" altLang="fr-FR" sz="2400" b="1" smtClean="0"/>
              <a:t>C</a:t>
            </a:r>
            <a:r>
              <a:rPr lang="fr-FR" altLang="ja-JP" sz="2400" b="1" smtClean="0"/>
              <a:t>'</a:t>
            </a:r>
            <a:r>
              <a:rPr lang="fr-FR" altLang="fr-FR" sz="2400" b="1" smtClean="0"/>
              <a:t>est une urgence diagnostique et thérapeutique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Prise en charge thérapeutique aux urgences</a:t>
            </a:r>
          </a:p>
        </p:txBody>
      </p:sp>
      <p:sp>
        <p:nvSpPr>
          <p:cNvPr id="40963" name="Espace réservé du contenu 2"/>
          <p:cNvSpPr>
            <a:spLocks noGrp="1"/>
          </p:cNvSpPr>
          <p:nvPr>
            <p:ph idx="1"/>
          </p:nvPr>
        </p:nvSpPr>
        <p:spPr>
          <a:xfrm>
            <a:off x="179388" y="1773238"/>
            <a:ext cx="8229600" cy="4876800"/>
          </a:xfrm>
        </p:spPr>
        <p:txBody>
          <a:bodyPr rtlCol="0">
            <a:normAutofit fontScale="92500" lnSpcReduction="10000"/>
          </a:bodyPr>
          <a:lstStyle/>
          <a:p>
            <a:pPr marL="91440" indent="-91440" eaLnBrk="1" fontAlgn="auto" hangingPunct="1">
              <a:defRPr/>
            </a:pP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Surveillance </a:t>
            </a:r>
            <a:r>
              <a:rPr lang="fr-F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scopée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384048" lvl="1" indent="-182880" eaLnBrk="1" fontAlgn="auto" hangingPunct="1">
              <a:defRPr/>
            </a:pP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niveau de TA </a:t>
            </a:r>
          </a:p>
          <a:p>
            <a:pPr marL="566928" lvl="2" indent="-182880" eaLnBrk="1" fontAlgn="auto" hangingPunct="1">
              <a:defRPr/>
            </a:pP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correction par LOXEN IVSE (et/ou EUPRESSYL IVSE)</a:t>
            </a:r>
          </a:p>
          <a:p>
            <a:pPr marL="566928" lvl="2" indent="-182880" eaLnBrk="1" fontAlgn="auto" hangingPunct="1">
              <a:defRPr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À partir de  220/120mmHg si AVC </a:t>
            </a:r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ischémique</a:t>
            </a:r>
          </a:p>
          <a:p>
            <a:pPr marL="566928" lvl="2" indent="-182880" eaLnBrk="1" fontAlgn="auto" hangingPunct="1">
              <a:defRPr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Objectif &lt; 140/80mmHg si AVC </a:t>
            </a:r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hémorragique</a:t>
            </a:r>
          </a:p>
          <a:p>
            <a:pPr marL="566928" lvl="2" indent="-182880" eaLnBrk="1" fontAlgn="auto" hangingPunct="1">
              <a:defRPr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Éviter les à-coups </a:t>
            </a:r>
            <a:r>
              <a:rPr lang="fr-F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tensionnels</a:t>
            </a:r>
            <a:endParaRPr 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eaLnBrk="1" fontAlgn="auto" hangingPunct="1">
              <a:defRPr/>
            </a:pPr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la fréquence cardiaque: FA?</a:t>
            </a:r>
          </a:p>
          <a:p>
            <a:pPr marL="384048" lvl="1" indent="-182880" eaLnBrk="1" fontAlgn="auto" hangingPunct="1">
              <a:buFont typeface="Arial" charset="0"/>
              <a:buNone/>
              <a:defRPr/>
            </a:pPr>
            <a:endParaRPr lang="fr-FR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Autres surveillances rapprochées: </a:t>
            </a:r>
          </a:p>
          <a:p>
            <a:pPr marL="384048" lvl="1" indent="-182880" eaLnBrk="1" fontAlgn="auto" hangingPunct="1">
              <a:defRPr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Température</a:t>
            </a:r>
          </a:p>
          <a:p>
            <a:pPr marL="384048" lvl="1" indent="-182880" eaLnBrk="1" fontAlgn="auto" hangingPunct="1">
              <a:defRPr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Glycémie : correction si hyperglycémies à partir de 1,80g/L</a:t>
            </a:r>
          </a:p>
          <a:p>
            <a:pPr marL="384048" lvl="1" indent="-182880" eaLnBrk="1" fontAlgn="auto" hangingPunct="1">
              <a:defRPr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Saturation: oxygène uniquement si </a:t>
            </a:r>
            <a:r>
              <a:rPr lang="fr-F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sat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&lt;94% AA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7950" y="549275"/>
            <a:ext cx="9036050" cy="14493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fr-FR" sz="4400" dirty="0" smtClean="0">
                <a:solidFill>
                  <a:schemeClr val="tx1"/>
                </a:solidFill>
              </a:rPr>
              <a:t>AVC ischémique :  AAP ou anticoagulation? </a:t>
            </a: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467" name="Espace réservé du contenu 2"/>
          <p:cNvSpPr>
            <a:spLocks noGrp="1"/>
          </p:cNvSpPr>
          <p:nvPr>
            <p:ph idx="1"/>
          </p:nvPr>
        </p:nvSpPr>
        <p:spPr>
          <a:xfrm>
            <a:off x="0" y="1484313"/>
            <a:ext cx="9144000" cy="58054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fr-FR" altLang="fr-FR" sz="1600" smtClean="0"/>
          </a:p>
          <a:p>
            <a:pPr marL="0" indent="0" eaLnBrk="1" hangingPunct="1">
              <a:lnSpc>
                <a:spcPct val="80000"/>
              </a:lnSpc>
            </a:pPr>
            <a:r>
              <a:rPr lang="fr-FR" altLang="fr-FR" sz="2200" smtClean="0"/>
              <a:t>Anticoagulation curative </a:t>
            </a:r>
            <a:r>
              <a:rPr lang="fr-FR" altLang="fr-FR" sz="2200" b="1" smtClean="0"/>
              <a:t>uniquement si indication retrouvée</a:t>
            </a:r>
            <a:r>
              <a:rPr lang="fr-FR" altLang="fr-FR" sz="2200" smtClean="0"/>
              <a:t>: 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mtClean="0"/>
              <a:t>Thrombophlébite cérébrale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mtClean="0"/>
              <a:t>Dissection artérielle cervicale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mtClean="0"/>
              <a:t>Sténose artérielle serrée cervicale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1700" smtClean="0"/>
              <a:t>Révélée par des AIT à répétition 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1700" smtClean="0"/>
              <a:t>Ou par un déficit neurologique en évolution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mtClean="0"/>
              <a:t>Cardiopathie emboligène </a:t>
            </a:r>
            <a:r>
              <a:rPr lang="fr-FR" altLang="fr-FR" b="1" smtClean="0"/>
              <a:t>à haut risque</a:t>
            </a:r>
            <a:r>
              <a:rPr lang="fr-FR" altLang="fr-FR" smtClean="0"/>
              <a:t>: valve mécanique, valvulopathie mitrale rhumatismale, thrombus intracardiaque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mtClean="0"/>
              <a:t>NB: cas de la FA: à la phase aiguë, le risque de transformation hémorragique dépasse le bénéfice: différer l</a:t>
            </a:r>
            <a:r>
              <a:rPr lang="fr-FR" altLang="ja-JP" smtClean="0"/>
              <a:t>'</a:t>
            </a:r>
            <a:r>
              <a:rPr lang="fr-FR" altLang="fr-FR" smtClean="0"/>
              <a:t>anticoagulation entre 48het 15j après le début de l</a:t>
            </a:r>
            <a:r>
              <a:rPr lang="fr-FR" altLang="ja-JP" smtClean="0"/>
              <a:t>'</a:t>
            </a:r>
            <a:r>
              <a:rPr lang="fr-FR" altLang="fr-FR" smtClean="0"/>
              <a:t>AVC, en fonction de l</a:t>
            </a:r>
            <a:r>
              <a:rPr lang="fr-FR" altLang="ja-JP" smtClean="0"/>
              <a:t>'</a:t>
            </a:r>
            <a:r>
              <a:rPr lang="fr-FR" altLang="fr-FR" smtClean="0"/>
              <a:t>étendue. 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b="1" smtClean="0"/>
              <a:t>NB: contre indication à l</a:t>
            </a:r>
            <a:r>
              <a:rPr lang="fr-FR" altLang="ja-JP" b="1" smtClean="0"/>
              <a:t>'</a:t>
            </a:r>
            <a:r>
              <a:rPr lang="fr-FR" altLang="fr-FR" b="1" smtClean="0"/>
              <a:t>anticoagulation: AVC étendu, transformation hémorragique. </a:t>
            </a:r>
            <a:endParaRPr lang="fr-FR" altLang="fr-FR" sz="1600" b="1" smtClean="0"/>
          </a:p>
          <a:p>
            <a:pPr marL="0" indent="0" eaLnBrk="1" hangingPunct="1">
              <a:lnSpc>
                <a:spcPct val="80000"/>
              </a:lnSpc>
            </a:pPr>
            <a:r>
              <a:rPr lang="fr-FR" altLang="fr-FR" sz="2200" b="1" smtClean="0"/>
              <a:t>Dans tous les autres cas: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b="1" smtClean="0"/>
              <a:t>Anti-agrégants plaquettaires</a:t>
            </a:r>
            <a:r>
              <a:rPr lang="fr-FR" altLang="fr-FR" smtClean="0"/>
              <a:t>: ASPEGIC 300mg IV J1 puis 160mg à partir de J2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mtClean="0"/>
              <a:t>+ Héparine à dose préventive si hémiplégie et/ou alitement prolongé</a:t>
            </a:r>
          </a:p>
          <a:p>
            <a:pPr marL="0" indent="0" eaLnBrk="1" hangingPunct="1">
              <a:lnSpc>
                <a:spcPct val="80000"/>
              </a:lnSpc>
            </a:pPr>
            <a:endParaRPr lang="fr-FR" altLang="fr-FR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Prise en charge thérapeutique aux urgences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593725" y="1844675"/>
            <a:ext cx="7543800" cy="40227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FR" altLang="fr-FR" sz="2800" smtClean="0">
                <a:solidFill>
                  <a:schemeClr val="tx1"/>
                </a:solidFill>
              </a:rPr>
              <a:t>Hémorragie cérébrale : </a:t>
            </a:r>
          </a:p>
          <a:p>
            <a:pPr lvl="1" eaLnBrk="1" hangingPunct="1"/>
            <a:r>
              <a:rPr lang="fr-FR" altLang="fr-FR" sz="2400" smtClean="0"/>
              <a:t>pas d</a:t>
            </a:r>
            <a:r>
              <a:rPr lang="fr-FR" altLang="ja-JP" sz="2400" smtClean="0"/>
              <a:t>'</a:t>
            </a:r>
            <a:r>
              <a:rPr lang="fr-FR" altLang="fr-FR" sz="2400" smtClean="0"/>
              <a:t>HBPM préventive pendant les 48 1ères heures</a:t>
            </a:r>
          </a:p>
          <a:p>
            <a:pPr lvl="1" eaLnBrk="1" hangingPunct="1"/>
            <a:r>
              <a:rPr lang="fr-FR" altLang="fr-FR" sz="2400" smtClean="0"/>
              <a:t>Prévention des TVP par contention veineuse</a:t>
            </a:r>
          </a:p>
          <a:p>
            <a:pPr lvl="2" eaLnBrk="1" hangingPunct="1"/>
            <a:r>
              <a:rPr lang="fr-FR" altLang="fr-FR" sz="2000" smtClean="0"/>
              <a:t>Contention pneumatique, sinon bas de contention</a:t>
            </a:r>
          </a:p>
          <a:p>
            <a:pPr lvl="1" eaLnBrk="1" hangingPunct="1">
              <a:buFontTx/>
              <a:buNone/>
            </a:pPr>
            <a:endParaRPr lang="fr-FR" altLang="fr-FR" smtClean="0"/>
          </a:p>
          <a:p>
            <a:pPr lvl="1" eaLnBrk="1" hangingPunct="1"/>
            <a:r>
              <a:rPr lang="fr-FR" altLang="fr-FR" sz="2400" smtClean="0"/>
              <a:t>À réévaluer à 48 heures avec scanner de contrôle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Exemple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515" name="Espace réservé du contenu 2"/>
          <p:cNvSpPr>
            <a:spLocks noGrp="1"/>
          </p:cNvSpPr>
          <p:nvPr>
            <p:ph idx="1"/>
          </p:nvPr>
        </p:nvSpPr>
        <p:spPr>
          <a:xfrm>
            <a:off x="323850" y="1916113"/>
            <a:ext cx="8229600" cy="5257800"/>
          </a:xfrm>
        </p:spPr>
        <p:txBody>
          <a:bodyPr/>
          <a:lstStyle/>
          <a:p>
            <a:pPr eaLnBrk="1" hangingPunct="1"/>
            <a:r>
              <a:rPr lang="fr-FR" altLang="fr-FR" smtClean="0"/>
              <a:t>H 63 ans, dyslipidémie non traitée</a:t>
            </a:r>
          </a:p>
          <a:p>
            <a:pPr eaLnBrk="1" hangingPunct="1"/>
            <a:r>
              <a:rPr lang="fr-FR" altLang="fr-FR" smtClean="0"/>
              <a:t>Brutalement, pendant le petit déjeuner, devant sa femme,</a:t>
            </a:r>
          </a:p>
          <a:p>
            <a:pPr eaLnBrk="1" hangingPunct="1"/>
            <a:r>
              <a:rPr lang="fr-FR" altLang="fr-FR" smtClean="0"/>
              <a:t>Hémiplégie droite, troubles élocutoires et troubles de la vigilance</a:t>
            </a:r>
          </a:p>
          <a:p>
            <a:pPr eaLnBrk="1" hangingPunct="1"/>
            <a:endParaRPr lang="fr-FR" altLang="fr-FR" smtClean="0"/>
          </a:p>
          <a:p>
            <a:pPr eaLnBrk="1" hangingPunct="1"/>
            <a:r>
              <a:rPr lang="fr-FR" altLang="fr-FR" smtClean="0"/>
              <a:t>Appel du SAMU, pris en charge en condition thrombolyse</a:t>
            </a:r>
          </a:p>
          <a:p>
            <a:pPr eaLnBrk="1" hangingPunct="1"/>
            <a:r>
              <a:rPr lang="fr-FR" altLang="fr-FR" smtClean="0"/>
              <a:t>Arrivée à 1h du début des symptômes</a:t>
            </a:r>
          </a:p>
          <a:p>
            <a:pPr eaLnBrk="1" hangingPunct="1"/>
            <a:endParaRPr lang="fr-FR" altLang="fr-FR" smtClean="0"/>
          </a:p>
          <a:p>
            <a:pPr eaLnBrk="1" hangingPunct="1"/>
            <a:r>
              <a:rPr lang="fr-FR" altLang="fr-FR" smtClean="0"/>
              <a:t>Obnubilé, hémiplégie droite globale totale, un mutisme, une ophtalmoplégie inter-nucléaire, une hémi-anopsie latérale homonyme droite </a:t>
            </a:r>
          </a:p>
          <a:p>
            <a:pPr eaLnBrk="1" hangingPunct="1"/>
            <a:r>
              <a:rPr lang="fr-FR" altLang="fr-FR" smtClean="0"/>
              <a:t>NIHSS  17.</a:t>
            </a:r>
          </a:p>
          <a:p>
            <a:pPr eaLnBrk="1" hangingPunct="1"/>
            <a:endParaRPr lang="fr-FR" altLang="fr-FR" smtClean="0"/>
          </a:p>
          <a:p>
            <a:pPr eaLnBrk="1" hangingPunct="1"/>
            <a:endParaRPr lang="fr-FR" alt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9" t="24072" r="34914"/>
          <a:stretch>
            <a:fillRect/>
          </a:stretch>
        </p:blipFill>
        <p:spPr bwMode="auto">
          <a:xfrm>
            <a:off x="0" y="0"/>
            <a:ext cx="2989263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9" t="14520" r="35574"/>
          <a:stretch>
            <a:fillRect/>
          </a:stretch>
        </p:blipFill>
        <p:spPr bwMode="auto">
          <a:xfrm>
            <a:off x="2843213" y="1341438"/>
            <a:ext cx="3313112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7" t="18614" r="36449"/>
          <a:stretch>
            <a:fillRect/>
          </a:stretch>
        </p:blipFill>
        <p:spPr bwMode="auto">
          <a:xfrm>
            <a:off x="6119813" y="2563813"/>
            <a:ext cx="3024187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Picture 2"/>
          <p:cNvSpPr>
            <a:spLocks noChangeAspect="1" noChangeArrowheads="1"/>
          </p:cNvSpPr>
          <p:nvPr/>
        </p:nvSpPr>
        <p:spPr bwMode="auto">
          <a:xfrm>
            <a:off x="0" y="0"/>
            <a:ext cx="2989263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6563" name="Picture 5"/>
          <p:cNvSpPr>
            <a:spLocks noChangeAspect="1" noChangeArrowheads="1"/>
          </p:cNvSpPr>
          <p:nvPr/>
        </p:nvSpPr>
        <p:spPr bwMode="auto">
          <a:xfrm>
            <a:off x="2843213" y="1341438"/>
            <a:ext cx="3313112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6564" name="Picture 6"/>
          <p:cNvSpPr>
            <a:spLocks noChangeAspect="1" noChangeArrowheads="1"/>
          </p:cNvSpPr>
          <p:nvPr/>
        </p:nvSpPr>
        <p:spPr bwMode="auto">
          <a:xfrm>
            <a:off x="6119813" y="2563813"/>
            <a:ext cx="3024187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7" t="24072" r="30836"/>
          <a:stretch>
            <a:fillRect/>
          </a:stretch>
        </p:blipFill>
        <p:spPr bwMode="auto">
          <a:xfrm>
            <a:off x="250825" y="1628775"/>
            <a:ext cx="410527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1" t="21342" r="27644"/>
          <a:stretch>
            <a:fillRect/>
          </a:stretch>
        </p:blipFill>
        <p:spPr bwMode="auto">
          <a:xfrm>
            <a:off x="4356100" y="1628775"/>
            <a:ext cx="450215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ZoneTexte 1"/>
          <p:cNvSpPr txBox="1">
            <a:spLocks noChangeArrowheads="1"/>
          </p:cNvSpPr>
          <p:nvPr/>
        </p:nvSpPr>
        <p:spPr bwMode="auto">
          <a:xfrm>
            <a:off x="3276600" y="530225"/>
            <a:ext cx="48958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4400"/>
              <a:t>Diffusion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6" r="26984"/>
          <a:stretch>
            <a:fillRect/>
          </a:stretch>
        </p:blipFill>
        <p:spPr bwMode="auto">
          <a:xfrm>
            <a:off x="0" y="836613"/>
            <a:ext cx="518477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2" r="29626"/>
          <a:stretch>
            <a:fillRect/>
          </a:stretch>
        </p:blipFill>
        <p:spPr bwMode="auto">
          <a:xfrm>
            <a:off x="4679950" y="836613"/>
            <a:ext cx="446405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ZoneTexte 1"/>
          <p:cNvSpPr txBox="1">
            <a:spLocks noChangeArrowheads="1"/>
          </p:cNvSpPr>
          <p:nvPr/>
        </p:nvSpPr>
        <p:spPr bwMode="auto">
          <a:xfrm>
            <a:off x="2268538" y="188913"/>
            <a:ext cx="63357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/>
              <a:t>Thrombus du tronc basilaire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476375" y="2852738"/>
            <a:ext cx="1008063" cy="504825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9" t="13646" r="25661" b="20853"/>
          <a:stretch>
            <a:fillRect/>
          </a:stretch>
        </p:blipFill>
        <p:spPr bwMode="auto">
          <a:xfrm>
            <a:off x="1979613" y="1989138"/>
            <a:ext cx="525621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3598863" y="3465513"/>
            <a:ext cx="1009650" cy="503237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41812" r="36784"/>
          <a:stretch>
            <a:fillRect/>
          </a:stretch>
        </p:blipFill>
        <p:spPr bwMode="auto">
          <a:xfrm>
            <a:off x="0" y="0"/>
            <a:ext cx="2879725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8" t="41812" r="35435"/>
          <a:stretch>
            <a:fillRect/>
          </a:stretch>
        </p:blipFill>
        <p:spPr bwMode="auto">
          <a:xfrm>
            <a:off x="2843213" y="0"/>
            <a:ext cx="3097212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7" t="28166" r="34773"/>
          <a:stretch>
            <a:fillRect/>
          </a:stretch>
        </p:blipFill>
        <p:spPr bwMode="auto">
          <a:xfrm>
            <a:off x="2700338" y="3067050"/>
            <a:ext cx="28797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7" t="7697" r="27483"/>
          <a:stretch>
            <a:fillRect/>
          </a:stretch>
        </p:blipFill>
        <p:spPr bwMode="auto">
          <a:xfrm>
            <a:off x="5578475" y="1987550"/>
            <a:ext cx="3602038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4" t="40477" r="36098"/>
          <a:stretch>
            <a:fillRect/>
          </a:stretch>
        </p:blipFill>
        <p:spPr bwMode="auto">
          <a:xfrm>
            <a:off x="5940425" y="0"/>
            <a:ext cx="2808288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7" t="29530" r="34773"/>
          <a:stretch>
            <a:fillRect/>
          </a:stretch>
        </p:blipFill>
        <p:spPr bwMode="auto">
          <a:xfrm>
            <a:off x="0" y="3167063"/>
            <a:ext cx="2879725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fr-F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65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Thrombolysé à 1h50 du début des symptômes</a:t>
            </a:r>
          </a:p>
          <a:p>
            <a:pPr eaLnBrk="1" hangingPunct="1"/>
            <a:endParaRPr lang="fr-FR" altLang="fr-FR" smtClean="0"/>
          </a:p>
          <a:p>
            <a:pPr eaLnBrk="1" hangingPunct="1"/>
            <a:r>
              <a:rPr lang="fr-FR" altLang="fr-FR" smtClean="0"/>
              <a:t>Conduit en salle d’artériographie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6"/>
          <p:cNvSpPr>
            <a:spLocks noGrp="1"/>
          </p:cNvSpPr>
          <p:nvPr>
            <p:ph type="title"/>
          </p:nvPr>
        </p:nvSpPr>
        <p:spPr>
          <a:xfrm>
            <a:off x="395288" y="115888"/>
            <a:ext cx="7543800" cy="1450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AIT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signes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non évocateurs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</p:txBody>
      </p:sp>
      <p:sp>
        <p:nvSpPr>
          <p:cNvPr id="14339" name="Espace réservé du contenu 7"/>
          <p:cNvSpPr>
            <a:spLocks noGrp="1"/>
          </p:cNvSpPr>
          <p:nvPr>
            <p:ph sz="half" idx="1"/>
          </p:nvPr>
        </p:nvSpPr>
        <p:spPr>
          <a:xfrm>
            <a:off x="395288" y="1989138"/>
            <a:ext cx="3703637" cy="4022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600" smtClean="0"/>
              <a:t>Non évocateurs </a:t>
            </a:r>
            <a:r>
              <a:rPr lang="fr-FR" altLang="fr-FR" sz="2600" b="1" smtClean="0"/>
              <a:t>si isolés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200" smtClean="0"/>
              <a:t>Vertige rotatoire vrai 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200" smtClean="0"/>
              <a:t>Diplopie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200" smtClean="0"/>
              <a:t>Troubles de la déglutition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200" smtClean="0"/>
              <a:t>Perte d</a:t>
            </a:r>
            <a:r>
              <a:rPr lang="fr-FR" altLang="ja-JP" sz="2200" smtClean="0"/>
              <a:t>'</a:t>
            </a:r>
            <a:r>
              <a:rPr lang="fr-FR" altLang="fr-FR" sz="2200" smtClean="0"/>
              <a:t>équilibre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200" smtClean="0"/>
              <a:t>Troubles sensitifs ne touchant qu</a:t>
            </a:r>
            <a:r>
              <a:rPr lang="fr-FR" altLang="ja-JP" sz="2200" smtClean="0"/>
              <a:t>'</a:t>
            </a:r>
            <a:r>
              <a:rPr lang="fr-FR" altLang="fr-FR" sz="2200" smtClean="0"/>
              <a:t>une partie d</a:t>
            </a:r>
            <a:r>
              <a:rPr lang="fr-FR" altLang="ja-JP" sz="2200" smtClean="0"/>
              <a:t>'</a:t>
            </a:r>
            <a:r>
              <a:rPr lang="fr-FR" altLang="fr-FR" sz="2200" smtClean="0"/>
              <a:t>un membre ou qu</a:t>
            </a:r>
            <a:r>
              <a:rPr lang="fr-FR" altLang="ja-JP" sz="2200" smtClean="0"/>
              <a:t>'</a:t>
            </a:r>
            <a:r>
              <a:rPr lang="fr-FR" altLang="fr-FR" sz="2200" smtClean="0"/>
              <a:t>une hémiface</a:t>
            </a:r>
          </a:p>
        </p:txBody>
      </p:sp>
      <p:sp>
        <p:nvSpPr>
          <p:cNvPr id="14340" name="Espace réservé du contenu 8"/>
          <p:cNvSpPr>
            <a:spLocks noGrp="1"/>
          </p:cNvSpPr>
          <p:nvPr>
            <p:ph sz="half" idx="2"/>
          </p:nvPr>
        </p:nvSpPr>
        <p:spPr>
          <a:xfrm>
            <a:off x="4284663" y="1987550"/>
            <a:ext cx="4608512" cy="4022725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 évocateurs </a:t>
            </a:r>
            <a:r>
              <a:rPr lang="fr-F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toutes circonstances </a:t>
            </a:r>
          </a:p>
          <a:p>
            <a:pPr marL="384048" lvl="1" indent="-182880" eaLnBrk="1" fontAlgn="auto" hangingPunct="1">
              <a:lnSpc>
                <a:spcPct val="80000"/>
              </a:lnSpc>
              <a:defRPr/>
            </a:pP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Etourdissement isolé</a:t>
            </a:r>
          </a:p>
          <a:p>
            <a:pPr marL="384048" lvl="1" indent="-182880" eaLnBrk="1" fontAlgn="auto" hangingPunct="1">
              <a:lnSpc>
                <a:spcPct val="80000"/>
              </a:lnSpc>
              <a:defRPr/>
            </a:pP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Faiblesse généralisée</a:t>
            </a:r>
          </a:p>
          <a:p>
            <a:pPr marL="384048" lvl="1" indent="-182880" eaLnBrk="1" fontAlgn="auto" hangingPunct="1">
              <a:lnSpc>
                <a:spcPct val="80000"/>
              </a:lnSpc>
              <a:defRPr/>
            </a:pP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Confusion isolée</a:t>
            </a:r>
          </a:p>
          <a:p>
            <a:pPr marL="384048" lvl="1" indent="-182880" eaLnBrk="1" fontAlgn="auto" hangingPunct="1">
              <a:lnSpc>
                <a:spcPct val="80000"/>
              </a:lnSpc>
              <a:defRPr/>
            </a:pP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Baisse vigilance</a:t>
            </a:r>
          </a:p>
          <a:p>
            <a:pPr marL="384048" lvl="1" indent="-182880" eaLnBrk="1" fontAlgn="auto" hangingPunct="1">
              <a:lnSpc>
                <a:spcPct val="80000"/>
              </a:lnSpc>
              <a:defRPr/>
            </a:pP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Lipothymie </a:t>
            </a:r>
          </a:p>
          <a:p>
            <a:pPr marL="384048" lvl="1" indent="-182880" eaLnBrk="1" fontAlgn="auto" hangingPunct="1">
              <a:lnSpc>
                <a:spcPct val="80000"/>
              </a:lnSpc>
              <a:defRPr/>
            </a:pP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Incontinence urinaire ou fécale</a:t>
            </a:r>
          </a:p>
          <a:p>
            <a:pPr marL="201168" lvl="1" indent="0" eaLnBrk="1" fontAlgn="auto" hangingPunct="1">
              <a:lnSpc>
                <a:spcPct val="80000"/>
              </a:lnSpc>
              <a:buFont typeface="Calibri" panose="020F0502020204030204" pitchFamily="34" charset="0"/>
              <a:buNone/>
              <a:defRPr/>
            </a:pPr>
            <a:endParaRPr lang="fr-FR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endParaRPr lang="fr-FR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395288" y="1125538"/>
            <a:ext cx="4032250" cy="4976812"/>
            <a:chOff x="395288" y="1125538"/>
            <a:chExt cx="4032250" cy="4976812"/>
          </a:xfrm>
        </p:grpSpPr>
        <p:pic>
          <p:nvPicPr>
            <p:cNvPr id="7168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41" t="15884" r="35574"/>
            <a:stretch>
              <a:fillRect/>
            </a:stretch>
          </p:blipFill>
          <p:spPr bwMode="auto">
            <a:xfrm>
              <a:off x="395288" y="1125538"/>
              <a:ext cx="3889375" cy="443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88" name="ZoneTexte 6"/>
            <p:cNvSpPr txBox="1">
              <a:spLocks noChangeArrowheads="1"/>
            </p:cNvSpPr>
            <p:nvPr/>
          </p:nvSpPr>
          <p:spPr bwMode="auto">
            <a:xfrm>
              <a:off x="1331913" y="5732463"/>
              <a:ext cx="30956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FR" altLang="fr-FR"/>
                <a:t>Début de procédure</a:t>
              </a:r>
            </a:p>
          </p:txBody>
        </p:sp>
      </p:grpSp>
      <p:grpSp>
        <p:nvGrpSpPr>
          <p:cNvPr id="3" name="Groupe 5"/>
          <p:cNvGrpSpPr>
            <a:grpSpLocks/>
          </p:cNvGrpSpPr>
          <p:nvPr/>
        </p:nvGrpSpPr>
        <p:grpSpPr bwMode="auto">
          <a:xfrm>
            <a:off x="5076825" y="1196975"/>
            <a:ext cx="3816350" cy="4978400"/>
            <a:chOff x="5076825" y="1196975"/>
            <a:chExt cx="3816350" cy="4978177"/>
          </a:xfrm>
        </p:grpSpPr>
        <p:pic>
          <p:nvPicPr>
            <p:cNvPr id="7168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56" t="17250" r="32819"/>
            <a:stretch>
              <a:fillRect/>
            </a:stretch>
          </p:blipFill>
          <p:spPr bwMode="auto">
            <a:xfrm>
              <a:off x="5076825" y="1196975"/>
              <a:ext cx="3816350" cy="436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86" name="ZoneTexte 7"/>
            <p:cNvSpPr txBox="1">
              <a:spLocks noChangeArrowheads="1"/>
            </p:cNvSpPr>
            <p:nvPr/>
          </p:nvSpPr>
          <p:spPr bwMode="auto">
            <a:xfrm>
              <a:off x="5652120" y="5805264"/>
              <a:ext cx="30972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fr-FR" altLang="fr-FR"/>
                <a:t>Fin de procédure</a:t>
              </a:r>
            </a:p>
          </p:txBody>
        </p:sp>
      </p:grpSp>
      <p:sp>
        <p:nvSpPr>
          <p:cNvPr id="71684" name="ZoneTexte 3"/>
          <p:cNvSpPr txBox="1">
            <a:spLocks noChangeArrowheads="1"/>
          </p:cNvSpPr>
          <p:nvPr/>
        </p:nvSpPr>
        <p:spPr bwMode="auto">
          <a:xfrm>
            <a:off x="1331913" y="369888"/>
            <a:ext cx="7129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3200"/>
              <a:t>Artériographie pour thrombectomie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Exemple 2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70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Homme âgé de 75 ans</a:t>
            </a:r>
          </a:p>
          <a:p>
            <a:pPr eaLnBrk="1" hangingPunct="1"/>
            <a:r>
              <a:rPr lang="fr-FR" altLang="fr-FR" smtClean="0"/>
              <a:t>HTA, diabète, dyslipidémie</a:t>
            </a:r>
          </a:p>
          <a:p>
            <a:pPr eaLnBrk="1" hangingPunct="1"/>
            <a:r>
              <a:rPr lang="fr-FR" altLang="fr-FR" smtClean="0"/>
              <a:t>Hémiplégie droite avec aphasie constaté par son épouse à 8h45, Dernière fois vu bien à 7h</a:t>
            </a:r>
          </a:p>
          <a:p>
            <a:pPr eaLnBrk="1" hangingPunct="1"/>
            <a:r>
              <a:rPr lang="fr-FR" altLang="fr-FR" smtClean="0"/>
              <a:t>A l’arrivée à 11h : hémiplégie droite, HLH, aphasie sévère, nausées vomissements durant le transport, NIHSS à 19</a:t>
            </a:r>
          </a:p>
          <a:p>
            <a:pPr eaLnBrk="1" hangingPunct="1"/>
            <a:r>
              <a:rPr lang="fr-FR" altLang="fr-FR" smtClean="0"/>
              <a:t>=&gt; IRM réalisée en urgence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527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84313"/>
            <a:ext cx="2836862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2535238"/>
            <a:ext cx="3379788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ZoneTexte 5"/>
          <p:cNvSpPr txBox="1">
            <a:spLocks noChangeArrowheads="1"/>
          </p:cNvSpPr>
          <p:nvPr/>
        </p:nvSpPr>
        <p:spPr bwMode="auto">
          <a:xfrm>
            <a:off x="4859338" y="514350"/>
            <a:ext cx="381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/>
              <a:t>Diffusion négative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3313112" cy="390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836613"/>
            <a:ext cx="3419475" cy="390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ZoneTexte 3"/>
          <p:cNvSpPr txBox="1">
            <a:spLocks noChangeArrowheads="1"/>
          </p:cNvSpPr>
          <p:nvPr/>
        </p:nvSpPr>
        <p:spPr bwMode="auto">
          <a:xfrm>
            <a:off x="1692275" y="5300663"/>
            <a:ext cx="5111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400"/>
              <a:t>FLAIR = nombreux flux lents sylviens 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3586162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5175"/>
            <a:ext cx="360045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ZoneTexte 3"/>
          <p:cNvSpPr txBox="1">
            <a:spLocks noChangeArrowheads="1"/>
          </p:cNvSpPr>
          <p:nvPr/>
        </p:nvSpPr>
        <p:spPr bwMode="auto">
          <a:xfrm>
            <a:off x="2016125" y="5157788"/>
            <a:ext cx="5111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400"/>
              <a:t>TOF = occlusion carotido sylvienne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80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Thrombolyse réalisée à 12h00, soit 3h15 après la constatation des symptômes</a:t>
            </a:r>
          </a:p>
          <a:p>
            <a:pPr eaLnBrk="1" hangingPunct="1"/>
            <a:r>
              <a:rPr lang="fr-FR" altLang="fr-FR" smtClean="0"/>
              <a:t>Puis thrombectomie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Thrombectomie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mécanique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e 7"/>
          <p:cNvGrpSpPr>
            <a:grpSpLocks/>
          </p:cNvGrpSpPr>
          <p:nvPr/>
        </p:nvGrpSpPr>
        <p:grpSpPr bwMode="auto">
          <a:xfrm>
            <a:off x="-285750" y="1905000"/>
            <a:ext cx="3581400" cy="4197350"/>
            <a:chOff x="-285227" y="1904728"/>
            <a:chExt cx="3581400" cy="4197860"/>
          </a:xfrm>
        </p:grpSpPr>
        <p:pic>
          <p:nvPicPr>
            <p:cNvPr id="77834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5227" y="1904728"/>
              <a:ext cx="3581400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35" name="ZoneTexte 6"/>
            <p:cNvSpPr txBox="1">
              <a:spLocks noChangeArrowheads="1"/>
            </p:cNvSpPr>
            <p:nvPr/>
          </p:nvSpPr>
          <p:spPr bwMode="auto">
            <a:xfrm>
              <a:off x="323528" y="5733256"/>
              <a:ext cx="29202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/>
                <a:t>Début de procédure</a:t>
              </a:r>
            </a:p>
          </p:txBody>
        </p:sp>
      </p:grpSp>
      <p:grpSp>
        <p:nvGrpSpPr>
          <p:cNvPr id="12" name="Groupe 11"/>
          <p:cNvGrpSpPr>
            <a:grpSpLocks/>
          </p:cNvGrpSpPr>
          <p:nvPr/>
        </p:nvGrpSpPr>
        <p:grpSpPr bwMode="auto">
          <a:xfrm>
            <a:off x="3243263" y="1905000"/>
            <a:ext cx="3476625" cy="4275138"/>
            <a:chOff x="3243785" y="1904728"/>
            <a:chExt cx="3476625" cy="4275421"/>
          </a:xfrm>
        </p:grpSpPr>
        <p:pic>
          <p:nvPicPr>
            <p:cNvPr id="77832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785" y="1904728"/>
              <a:ext cx="3476625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33" name="ZoneTexte 8"/>
            <p:cNvSpPr txBox="1">
              <a:spLocks noChangeArrowheads="1"/>
            </p:cNvSpPr>
            <p:nvPr/>
          </p:nvSpPr>
          <p:spPr bwMode="auto">
            <a:xfrm>
              <a:off x="3521968" y="5810817"/>
              <a:ext cx="29202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/>
                <a:t>Milieu de procédure</a:t>
              </a:r>
            </a:p>
          </p:txBody>
        </p:sp>
      </p:grpSp>
      <p:grpSp>
        <p:nvGrpSpPr>
          <p:cNvPr id="11" name="Groupe 10"/>
          <p:cNvGrpSpPr>
            <a:grpSpLocks/>
          </p:cNvGrpSpPr>
          <p:nvPr/>
        </p:nvGrpSpPr>
        <p:grpSpPr bwMode="auto">
          <a:xfrm>
            <a:off x="6719888" y="1901825"/>
            <a:ext cx="2447925" cy="4278313"/>
            <a:chOff x="6720410" y="1901699"/>
            <a:chExt cx="2447925" cy="4278450"/>
          </a:xfrm>
        </p:grpSpPr>
        <p:pic>
          <p:nvPicPr>
            <p:cNvPr id="77830" name="Imag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0410" y="1901699"/>
              <a:ext cx="2447925" cy="3603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31" name="ZoneTexte 9"/>
            <p:cNvSpPr txBox="1">
              <a:spLocks noChangeArrowheads="1"/>
            </p:cNvSpPr>
            <p:nvPr/>
          </p:nvSpPr>
          <p:spPr bwMode="auto">
            <a:xfrm>
              <a:off x="6987134" y="5810817"/>
              <a:ext cx="21568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/>
                <a:t>Fin de procédure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Exemple 3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885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Patiente agée de 35 ans,</a:t>
            </a:r>
          </a:p>
          <a:p>
            <a:pPr eaLnBrk="1" hangingPunct="1"/>
            <a:r>
              <a:rPr lang="fr-FR" altLang="fr-FR" smtClean="0"/>
              <a:t>Pas d’ATCD particulier, G1P1</a:t>
            </a:r>
          </a:p>
          <a:p>
            <a:pPr eaLnBrk="1" hangingPunct="1"/>
            <a:r>
              <a:rPr lang="fr-FR" altLang="fr-FR" smtClean="0"/>
              <a:t>Céphalées depuis 72h</a:t>
            </a:r>
          </a:p>
          <a:p>
            <a:pPr eaLnBrk="1" hangingPunct="1"/>
            <a:r>
              <a:rPr lang="fr-FR" altLang="fr-FR" smtClean="0"/>
              <a:t>Puis troubles de la vigilance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2" r="25661"/>
          <a:stretch>
            <a:fillRect/>
          </a:stretch>
        </p:blipFill>
        <p:spPr bwMode="auto">
          <a:xfrm>
            <a:off x="0" y="981075"/>
            <a:ext cx="489585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6" r="27531"/>
          <a:stretch>
            <a:fillRect/>
          </a:stretch>
        </p:blipFill>
        <p:spPr bwMode="auto">
          <a:xfrm>
            <a:off x="4606925" y="981075"/>
            <a:ext cx="453707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ZoneTexte 1"/>
          <p:cNvSpPr txBox="1">
            <a:spLocks noChangeArrowheads="1"/>
          </p:cNvSpPr>
          <p:nvPr/>
        </p:nvSpPr>
        <p:spPr bwMode="auto">
          <a:xfrm>
            <a:off x="1474788" y="334963"/>
            <a:ext cx="6842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3600"/>
              <a:t>Scanner cérébral sans injection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1" r="24339"/>
          <a:stretch>
            <a:fillRect/>
          </a:stretch>
        </p:blipFill>
        <p:spPr bwMode="auto">
          <a:xfrm>
            <a:off x="827088" y="836613"/>
            <a:ext cx="511175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 flipV="1">
            <a:off x="1692275" y="4581525"/>
            <a:ext cx="576263" cy="503238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00" name="ZoneTexte 4"/>
          <p:cNvSpPr txBox="1">
            <a:spLocks noChangeArrowheads="1"/>
          </p:cNvSpPr>
          <p:nvPr/>
        </p:nvSpPr>
        <p:spPr bwMode="auto">
          <a:xfrm>
            <a:off x="3203575" y="260350"/>
            <a:ext cx="5184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/>
              <a:t>Thrombose du sinus latéral droit</a:t>
            </a:r>
          </a:p>
        </p:txBody>
      </p:sp>
      <p:pic>
        <p:nvPicPr>
          <p:cNvPr id="809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1" t="1804" r="28999" b="1804"/>
          <a:stretch>
            <a:fillRect/>
          </a:stretch>
        </p:blipFill>
        <p:spPr bwMode="auto">
          <a:xfrm>
            <a:off x="5003800" y="841375"/>
            <a:ext cx="38893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flipV="1">
            <a:off x="5737225" y="4581525"/>
            <a:ext cx="576263" cy="503238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AIT - Diagnostics différentiels</a:t>
            </a: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30972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700" smtClean="0"/>
              <a:t>Aura migraineuse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2700" smtClean="0"/>
              <a:t>Crise d</a:t>
            </a:r>
            <a:r>
              <a:rPr lang="fr-FR" altLang="ja-JP" sz="2700" smtClean="0"/>
              <a:t>'</a:t>
            </a:r>
            <a:r>
              <a:rPr lang="fr-FR" altLang="fr-FR" sz="2700" smtClean="0"/>
              <a:t>épilepsie partielle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2700" smtClean="0"/>
              <a:t>Hypoglycémie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2700" smtClean="0"/>
              <a:t>Vertiges périphériques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2700" smtClean="0"/>
              <a:t>Autre…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277938"/>
            <a:ext cx="6543675" cy="4022725"/>
          </a:xfrm>
        </p:spPr>
      </p:pic>
      <p:cxnSp>
        <p:nvCxnSpPr>
          <p:cNvPr id="4" name="Connecteur droit avec flèche 3"/>
          <p:cNvCxnSpPr/>
          <p:nvPr/>
        </p:nvCxnSpPr>
        <p:spPr>
          <a:xfrm flipV="1">
            <a:off x="2987675" y="4437063"/>
            <a:ext cx="576263" cy="503237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1" t="1804" r="18500" b="1804"/>
          <a:stretch>
            <a:fillRect/>
          </a:stretch>
        </p:blipFill>
        <p:spPr>
          <a:xfrm>
            <a:off x="1619250" y="1052513"/>
            <a:ext cx="5616575" cy="4876800"/>
          </a:xfrm>
        </p:spPr>
      </p:pic>
      <p:cxnSp>
        <p:nvCxnSpPr>
          <p:cNvPr id="4" name="Connecteur droit avec flèche 3"/>
          <p:cNvCxnSpPr/>
          <p:nvPr/>
        </p:nvCxnSpPr>
        <p:spPr>
          <a:xfrm flipV="1">
            <a:off x="3419475" y="4292600"/>
            <a:ext cx="574675" cy="504825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u contenu 2"/>
          <p:cNvSpPr>
            <a:spLocks noGrp="1"/>
          </p:cNvSpPr>
          <p:nvPr>
            <p:ph idx="1"/>
          </p:nvPr>
        </p:nvSpPr>
        <p:spPr>
          <a:xfrm>
            <a:off x="822325" y="1846263"/>
            <a:ext cx="7543800" cy="4246562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defRPr/>
            </a:pPr>
            <a:r>
              <a:rPr lang="fr-FR" alt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Toujours réaliser une injection devant un hématome cérébral !!!!</a:t>
            </a:r>
          </a:p>
          <a:p>
            <a:pPr marL="91440" indent="-91440" eaLnBrk="1" fontAlgn="auto" hangingPunct="1">
              <a:defRPr/>
            </a:pP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Traitement : Anticoagulant par héparine</a:t>
            </a:r>
          </a:p>
          <a:p>
            <a:pPr marL="91440" indent="-91440" eaLnBrk="1" fontAlgn="auto" hangingPunct="1">
              <a:defRPr/>
            </a:pPr>
            <a:r>
              <a:rPr lang="fr-FR" alt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Même en cas d’hémorragie cérébrale</a:t>
            </a:r>
          </a:p>
          <a:p>
            <a:pPr marL="91440" indent="-91440" eaLnBrk="1" fontAlgn="auto" hangingPunct="1">
              <a:defRPr/>
            </a:pPr>
            <a:endParaRPr lang="fr-FR" alt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Rechercher :</a:t>
            </a:r>
          </a:p>
          <a:p>
            <a:pPr marL="384048" lvl="1" indent="-182880" eaLnBrk="1" fontAlgn="auto" hangingPunct="1">
              <a:defRPr/>
            </a:pP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cause générale: Cancer, </a:t>
            </a:r>
            <a:r>
              <a:rPr lang="fr-FR" alt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thrombophilie</a:t>
            </a: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maladie inflammatoire</a:t>
            </a:r>
          </a:p>
          <a:p>
            <a:pPr marL="384048" lvl="1" indent="-182880" eaLnBrk="1" fontAlgn="auto" hangingPunct="1">
              <a:defRPr/>
            </a:pP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Cause locale: infection, trauma..</a:t>
            </a:r>
          </a:p>
          <a:p>
            <a:pPr marL="91440" indent="-91440" eaLnBrk="1" fontAlgn="auto" hangingPunct="1">
              <a:defRPr/>
            </a:pPr>
            <a:endParaRPr lang="fr-FR" alt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Relai AVK différé (risque hémorragique)</a:t>
            </a: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Durée : 6 mois minimum, en fonction du bilan étiologique</a:t>
            </a:r>
          </a:p>
        </p:txBody>
      </p:sp>
      <p:sp>
        <p:nvSpPr>
          <p:cNvPr id="83971" name="Rectangle 2"/>
          <p:cNvSpPr txBox="1">
            <a:spLocks noChangeArrowheads="1"/>
          </p:cNvSpPr>
          <p:nvPr/>
        </p:nvSpPr>
        <p:spPr bwMode="auto">
          <a:xfrm>
            <a:off x="457200" y="26035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3600">
                <a:solidFill>
                  <a:schemeClr val="tx2"/>
                </a:solidFill>
              </a:rPr>
              <a:t>Thromboses veineuses cérébrales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3733800"/>
            <a:ext cx="8229600" cy="9906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</a:rPr>
              <a:t>Merci de votre attention</a:t>
            </a:r>
            <a:endParaRPr lang="fr-FR" sz="32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27088" y="333375"/>
            <a:ext cx="7543800" cy="39258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3"/>
                </a:solidFill>
              </a:rPr>
              <a:t>Quelles sont les alternatives thérapeutiques en phase aigue ? 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16387" name="ZoneTexte 1"/>
          <p:cNvSpPr txBox="1">
            <a:spLocks noChangeArrowheads="1"/>
          </p:cNvSpPr>
          <p:nvPr/>
        </p:nvSpPr>
        <p:spPr bwMode="auto">
          <a:xfrm>
            <a:off x="1116013" y="4581525"/>
            <a:ext cx="66976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2800">
                <a:solidFill>
                  <a:schemeClr val="accent1"/>
                </a:solidFill>
                <a:latin typeface="Arial" panose="020B0604020202020204" pitchFamily="34" charset="0"/>
              </a:rPr>
              <a:t>Techniques de revascularisation pour les </a:t>
            </a:r>
            <a:r>
              <a:rPr lang="fr-FR" altLang="fr-FR" sz="2800" b="1">
                <a:solidFill>
                  <a:schemeClr val="accent1"/>
                </a:solidFill>
                <a:latin typeface="Arial" panose="020B0604020202020204" pitchFamily="34" charset="0"/>
              </a:rPr>
              <a:t>AVC ischémiques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1) Thrombolyse IV –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Actilyse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® </a:t>
            </a:r>
          </a:p>
        </p:txBody>
      </p:sp>
      <p:sp>
        <p:nvSpPr>
          <p:cNvPr id="5120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176713"/>
          </a:xfrm>
        </p:spPr>
        <p:txBody>
          <a:bodyPr rtlCol="0">
            <a:normAutofit fontScale="92500" lnSpcReduction="10000"/>
          </a:bodyPr>
          <a:lstStyle/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AMM: de 18 à 80 ans</a:t>
            </a: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AVC ischémique &lt; 4h30 </a:t>
            </a:r>
          </a:p>
          <a:p>
            <a:pPr marL="91440" indent="-91440" eaLnBrk="1" fontAlgn="auto" hangingPunct="1">
              <a:lnSpc>
                <a:spcPct val="80000"/>
              </a:lnSpc>
              <a:buFont typeface="Arial" charset="0"/>
              <a:buNone/>
              <a:defRPr/>
            </a:pPr>
            <a:endParaRPr lang="fr-FR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eaLnBrk="1" fontAlgn="auto" hangingPunct="1">
              <a:lnSpc>
                <a:spcPct val="80000"/>
              </a:lnSpc>
              <a:defRPr/>
            </a:pPr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Possible si âge &gt; 80 ans, mais seulement jusqu</a:t>
            </a:r>
            <a:r>
              <a:rPr lang="fr-FR" altLang="ja-JP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'</a:t>
            </a:r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à 3H et en l</a:t>
            </a:r>
            <a:r>
              <a:rPr lang="fr-FR" altLang="ja-JP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'</a:t>
            </a:r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absence de comorbidités, AUTONOME</a:t>
            </a:r>
          </a:p>
          <a:p>
            <a:pPr marL="384048" lvl="1" indent="-182880" eaLnBrk="1" fontAlgn="auto" hangingPunct="1">
              <a:lnSpc>
                <a:spcPct val="80000"/>
              </a:lnSpc>
              <a:defRPr/>
            </a:pPr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Possible si âge &lt; 18 ans, mais discussion pluridisciplinaire entre </a:t>
            </a:r>
            <a:r>
              <a:rPr lang="fr-FR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neurovasculaire</a:t>
            </a:r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FR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neuropédiatre</a:t>
            </a:r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réanimateur pédiatrique</a:t>
            </a:r>
          </a:p>
          <a:p>
            <a:pPr marL="384048" lvl="1" indent="-182880" eaLnBrk="1" fontAlgn="auto" hangingPunct="1">
              <a:lnSpc>
                <a:spcPct val="80000"/>
              </a:lnSpc>
              <a:defRPr/>
            </a:pPr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Femmes enceintes: au cas par cas</a:t>
            </a:r>
          </a:p>
          <a:p>
            <a:pPr marL="384048" lvl="1" indent="-182880" eaLnBrk="1" fontAlgn="auto" hangingPunct="1">
              <a:lnSpc>
                <a:spcPct val="80000"/>
              </a:lnSpc>
              <a:defRPr/>
            </a:pPr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Déficit du réveil ou pas d</a:t>
            </a:r>
            <a:r>
              <a:rPr lang="fr-FR" altLang="ja-JP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'</a:t>
            </a:r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heure de début précise, thrombolyse possible si déficit constaté &lt; 3h et FLAIR négatif</a:t>
            </a: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Prescription uniquement par un neurologue ou par un médecin titulaire du DIU de </a:t>
            </a:r>
            <a:r>
              <a:rPr lang="fr-F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neurovasculaire</a:t>
            </a:r>
            <a:endParaRPr lang="fr-FR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theme/theme1.xml><?xml version="1.0" encoding="utf-8"?>
<a:theme xmlns:a="http://schemas.openxmlformats.org/drawingml/2006/main" name="Rétrospectiv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180</TotalTime>
  <Words>2304</Words>
  <Application>Microsoft Office PowerPoint</Application>
  <PresentationFormat>Affichage à l'écran (4:3)</PresentationFormat>
  <Paragraphs>348</Paragraphs>
  <Slides>73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73</vt:i4>
      </vt:variant>
    </vt:vector>
  </HeadingPairs>
  <TitlesOfParts>
    <vt:vector size="79" baseType="lpstr">
      <vt:lpstr>Calibri</vt:lpstr>
      <vt:lpstr>MS PGothic</vt:lpstr>
      <vt:lpstr>Arial</vt:lpstr>
      <vt:lpstr>Calibri Light</vt:lpstr>
      <vt:lpstr>Arial Unicode MS</vt:lpstr>
      <vt:lpstr>Rétrospective</vt:lpstr>
      <vt:lpstr>Prise en charge des AVC ou AIT en phase aigue</vt:lpstr>
      <vt:lpstr>Accident vasculaire cérébral</vt:lpstr>
      <vt:lpstr>Quand penser à  un AVC ou un AIT ?</vt:lpstr>
      <vt:lpstr>Diagnostic</vt:lpstr>
      <vt:lpstr>AIT</vt:lpstr>
      <vt:lpstr>AIT signes non évocateurs</vt:lpstr>
      <vt:lpstr>AIT - Diagnostics différentiels</vt:lpstr>
      <vt:lpstr>Quelles sont les alternatives thérapeutiques en phase aigue ? </vt:lpstr>
      <vt:lpstr>1) Thrombolyse IV – Actilyse® </vt:lpstr>
      <vt:lpstr>1) Thrombolyse IV, contre-indications</vt:lpstr>
      <vt:lpstr>Présentation PowerPoint</vt:lpstr>
      <vt:lpstr>Présentation PowerPoint</vt:lpstr>
      <vt:lpstr>2) Traitement endovasculaire</vt:lpstr>
      <vt:lpstr>2) Thrombectomie</vt:lpstr>
      <vt:lpstr>Thrombectomie mécanique</vt:lpstr>
      <vt:lpstr>En pratique, que faire devant une suspicion d’AVC?</vt:lpstr>
      <vt:lpstr>Prise en charge pré-hospitalière</vt:lpstr>
      <vt:lpstr>Prise en charge pré-hospitalière</vt:lpstr>
      <vt:lpstr>Prise en charge pré-hospitalière</vt:lpstr>
      <vt:lpstr>Prise en charge pré-hospitalière</vt:lpstr>
      <vt:lpstr>Prise en charge hospitalière</vt:lpstr>
      <vt:lpstr>Prise en charge hospitalière</vt:lpstr>
      <vt:lpstr>Score NIHSS</vt:lpstr>
      <vt:lpstr>Prise en charge hospitalière</vt:lpstr>
      <vt:lpstr>Prise en charge hospitalière</vt:lpstr>
      <vt:lpstr>Imagerie cérébrale</vt:lpstr>
      <vt:lpstr>IRM vs TDM …</vt:lpstr>
      <vt:lpstr>TDM: Signes précoces d'infarctus</vt:lpstr>
      <vt:lpstr>Présentation PowerPoint</vt:lpstr>
      <vt:lpstr>Présentation PowerPoint</vt:lpstr>
      <vt:lpstr>Présentation PowerPoint</vt:lpstr>
      <vt:lpstr>Évolution du scanner en cas d'AVC ischémique constitué</vt:lpstr>
      <vt:lpstr>IRM</vt:lpstr>
      <vt:lpstr>Présentation PowerPoint</vt:lpstr>
      <vt:lpstr>Présentation PowerPoint</vt:lpstr>
      <vt:lpstr>Autre exemple B1000</vt:lpstr>
      <vt:lpstr>ADC</vt:lpstr>
      <vt:lpstr>FLAIR, présence de flux lents</vt:lpstr>
      <vt:lpstr>Autre patient B1000, petite lésion jonctionnelle G</vt:lpstr>
      <vt:lpstr>FLAIR</vt:lpstr>
      <vt:lpstr>TOF</vt:lpstr>
      <vt:lpstr>Perfusion</vt:lpstr>
      <vt:lpstr>Présentation PowerPoint</vt:lpstr>
      <vt:lpstr>Présentation PowerPoint</vt:lpstr>
      <vt:lpstr>Vaisseaux du cou</vt:lpstr>
      <vt:lpstr>Exemple: sténose serrée athéromateuse</vt:lpstr>
      <vt:lpstr>Exemple: dissection carotidienne</vt:lpstr>
      <vt:lpstr>Exemple: sténose du tronc basilaire</vt:lpstr>
      <vt:lpstr>Prise en charge thérapeutique aux urgences</vt:lpstr>
      <vt:lpstr>Prise en charge thérapeutique aux urgences</vt:lpstr>
      <vt:lpstr>AVC ischémique :  AAP ou anticoagulation?  </vt:lpstr>
      <vt:lpstr>Prise en charge thérapeutique aux urgences</vt:lpstr>
      <vt:lpstr>Exemple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Exemple 2</vt:lpstr>
      <vt:lpstr>Présentation PowerPoint</vt:lpstr>
      <vt:lpstr>Présentation PowerPoint</vt:lpstr>
      <vt:lpstr>Présentation PowerPoint</vt:lpstr>
      <vt:lpstr>Présentation PowerPoint</vt:lpstr>
      <vt:lpstr>Thrombectomie mécanique</vt:lpstr>
      <vt:lpstr>Exemple 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Prise en charge des AVC ou AIT en phase aigue</dc:title>
  <dc:creator>Caro</dc:creator>
  <cp:lastModifiedBy>p075194</cp:lastModifiedBy>
  <cp:revision>43</cp:revision>
  <dcterms:modified xsi:type="dcterms:W3CDTF">2017-04-06T06:08:18Z</dcterms:modified>
</cp:coreProperties>
</file>